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6"/>
  </p:sldMasterIdLst>
  <p:notesMasterIdLst>
    <p:notesMasterId r:id="rId39"/>
  </p:notesMasterIdLst>
  <p:handoutMasterIdLst>
    <p:handoutMasterId r:id="rId40"/>
  </p:handoutMasterIdLst>
  <p:sldIdLst>
    <p:sldId id="256" r:id="rId7"/>
    <p:sldId id="257" r:id="rId8"/>
    <p:sldId id="335" r:id="rId9"/>
    <p:sldId id="338" r:id="rId10"/>
    <p:sldId id="377" r:id="rId11"/>
    <p:sldId id="337" r:id="rId12"/>
    <p:sldId id="344" r:id="rId13"/>
    <p:sldId id="345" r:id="rId14"/>
    <p:sldId id="346" r:id="rId15"/>
    <p:sldId id="371" r:id="rId16"/>
    <p:sldId id="355" r:id="rId17"/>
    <p:sldId id="349" r:id="rId18"/>
    <p:sldId id="350" r:id="rId19"/>
    <p:sldId id="351" r:id="rId20"/>
    <p:sldId id="353" r:id="rId21"/>
    <p:sldId id="357" r:id="rId22"/>
    <p:sldId id="378" r:id="rId23"/>
    <p:sldId id="358" r:id="rId24"/>
    <p:sldId id="359" r:id="rId25"/>
    <p:sldId id="364" r:id="rId26"/>
    <p:sldId id="373" r:id="rId27"/>
    <p:sldId id="374" r:id="rId28"/>
    <p:sldId id="375" r:id="rId29"/>
    <p:sldId id="376" r:id="rId30"/>
    <p:sldId id="366" r:id="rId31"/>
    <p:sldId id="367" r:id="rId32"/>
    <p:sldId id="365" r:id="rId33"/>
    <p:sldId id="368" r:id="rId34"/>
    <p:sldId id="369" r:id="rId35"/>
    <p:sldId id="370" r:id="rId36"/>
    <p:sldId id="361" r:id="rId37"/>
    <p:sldId id="380" r:id="rId38"/>
  </p:sldIdLst>
  <p:sldSz cx="24384000" cy="13716000"/>
  <p:notesSz cx="6858000" cy="9144000"/>
  <p:defaultTextStyle>
    <a:defPPr>
      <a:defRPr lang="en-US"/>
    </a:defPPr>
    <a:lvl1pPr indent="55563" algn="l" defTabSz="128587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1pPr>
    <a:lvl2pPr marL="457200" indent="-401638" algn="l" defTabSz="128587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2pPr>
    <a:lvl3pPr marL="914400" indent="-858838" algn="l" defTabSz="128587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3pPr>
    <a:lvl4pPr marL="1371600" indent="-1316038" algn="l" defTabSz="128587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4pPr>
    <a:lvl5pPr marL="1828800" indent="-1773238" algn="l" defTabSz="1285875" rtl="0" eaLnBrk="0" fontAlgn="base" hangingPunct="0">
      <a:spcBef>
        <a:spcPct val="0"/>
      </a:spcBef>
      <a:spcAft>
        <a:spcPct val="0"/>
      </a:spcAft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Helvetica" panose="020B0604020202020204" pitchFamily="34" charset="0"/>
        <a:ea typeface="Lucida Grande"/>
        <a:cs typeface="Lucida Grande"/>
        <a:sym typeface="Helvetica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BD1"/>
    <a:srgbClr val="000E7B"/>
    <a:srgbClr val="400620"/>
    <a:srgbClr val="ABCAE9"/>
    <a:srgbClr val="001871"/>
    <a:srgbClr val="002060"/>
    <a:srgbClr val="012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B63277-6FC9-4B21-B471-67F857689B93}" v="25" dt="2024-04-29T20:30:36.81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2E7CB"/>
          </a:solidFill>
        </a:fill>
      </a:tcStyle>
    </a:wholeTbl>
    <a:band2H>
      <a:tcTxStyle/>
      <a:tcStyle>
        <a:tcBdr/>
        <a:fill>
          <a:solidFill>
            <a:srgbClr val="F8F4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CDDE"/>
          </a:solidFill>
        </a:fill>
      </a:tcStyle>
    </a:wholeTbl>
    <a:band2H>
      <a:tcTxStyle/>
      <a:tcStyle>
        <a:tcBdr/>
        <a:fill>
          <a:solidFill>
            <a:srgbClr val="EBE8E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78138" autoAdjust="0"/>
  </p:normalViewPr>
  <p:slideViewPr>
    <p:cSldViewPr snapToGrid="0">
      <p:cViewPr varScale="1">
        <p:scale>
          <a:sx n="48" d="100"/>
          <a:sy n="48" d="100"/>
        </p:scale>
        <p:origin x="163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handoutMaster" Target="handoutMasters/handoutMaster1.xml"/><Relationship Id="rId45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484FB5-701C-4A18-AC4F-979019471B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Calibri Light" panose="020F030202020403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A3D8F-8FBF-4F16-BE7C-D43133933E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>
              <a:defRPr sz="1200">
                <a:latin typeface="Calibri Light" panose="020F030202020403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fld id="{143D9CAD-C354-428E-86E7-1A0B95592900}" type="datetimeFigureOut">
              <a:rPr lang="en-US" altLang="en-US"/>
              <a:pPr>
                <a:defRPr/>
              </a:pPr>
              <a:t>4/29/2024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8E94CA-FA94-4CEB-B015-85CB939527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>
              <a:defRPr sz="1200">
                <a:latin typeface="Calibri Light" panose="020F030202020403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01.1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1,'4'1,"0"0,0 0,0 1,0-1,0 1,-1 0,1 0,0 0,-1 1,5 4,9 4,27 16,102 54,-127-72,0-2,1 0,0-1,0-1,0-1,26 2,323-6,-167-4,3251 4,-3052-28,-231 11,12-2,124-8,823 23,-567 8,9154-4,-9658 2,80 15,-3 0,727-3,-521-17,941 3,-1200 3,86 16,41 2,541-17,-388-7,494 3,-738 6,206 37,-211-24,0-4,124-1,760-17,-670 3,-281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50.84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0 140,'7'0,"1"-1,-1 0,0-1,0 0,0 0,6-3,31-9,208-5,-85 11,659-32,5 40,-402 2,372-4,747 6,-915 22,-216-6,663 60,-902-64,316 42,-80-8,371 35,798 71,-242-90,-897-66,725 23,-95 44,-864-48,65 3,2-16,235 10,1242 13,-1216-31,-136-20,-103 2,-141 17,-74 4,0-4,0-4,110-23,-63 5,137-9,126-25,-320 45,89-6,40-6,-135 12,212-34,89-13,-76 11,-157 31,-1-6,190-61,-288 76,1 1,-1 2,1 1,1 3,66 1,57-5,85-27,-97 11,161-3,863 24,-614 5,-555-4,-6 0,-18-5,-32-5,-376-22,-8 34,172 3,-1061-33,1186 20,16-1,-182 10,97 35,161-26,-35 11,50-11,1-2,-46 5,-470-6,293-9,-1181 3,1403 2,1 1,-1 1,0 2,1 1,0 1,-31 14,57-21,-49 13,-1-2,0-3,-75 4,8-1,-235 9,213-16,64 3,-152 33,83-10,-97-7,119-16,-1041 18,790-28,-1423 2,895 65,833-56,0 3,1 3,-94 34,135-40,-1 0,-1-2,1-1,-48 2,-130-6,122-4,-1348-1,1343-2,0-4,-107-24,98 14,-144-8,-180 24,-53-1,-948-36,289 41,1099-1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04.6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52,'15479'0,"-15343"-6,155-25,-164 20,223 8,-182 6,2370-3,-2245 25,7 0,-226-26,-27-2,1 3,0 2,-1 2,81 18,26 15,-79-23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13.44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97,'744'3,"777"-7,-1093-20,53 0,-3 26,292-3,-334-22,56-1,1644 22,-1000 5,4665-3,-5742 3,102 18,-79-8,-35-7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17.5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0 326,'1327'0,"2085"0,-2879 0,2505-29,-770 13,-588 12,-968-17,178-3,871 26,-1259-26,-5-1,208 4,-123 1,160 15,681-22,-910-20,-362 33,245 7,-240 9,1976 0,-1731-25,-21 1,1474 20,-882 5,-173-3,-676 5,198 36,-188-19,159 4,-204-19,-1 3,164 42,-160-29,2-4,122 8,-138-20,138 31,-140-21,142 11,-157-26,-6-1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20.1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0 140,'7773'0,"-5701"-84,-1373 74,-157 9,-272-20,43-2,559 51,139-8,-659-23,-309 3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26.0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3,'592'-2,"655"5,-435 57,-10 53,-155-19,1310 70,15-133,-1129-9,-192 0,1429-18,-1086-7,-466-20,-54 0,1644-87,-2008 102,52-3,259-22,544 7,-733 28,54 0,328-4,-303-21,-10 1,731 19,-553 5,5783-2,-6136 0,-68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30.0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0 233,'2448'0,"-1804"-21,-139 2,1982 11,-1412 11,-716-4,916 20,-57 9,-762-8,-166-4,182-8,248 14,593 47,-357-46,586 5,2428-30,-2267 3,-1247-25,-34 0,-367 23,455-16,27-6,8 0,-422 14,757-71,-427 46,-184 17,89-2,-148 9,21-11,67-3,-151 22,371-13,738-11,-1233 26,16-2,1-2,58-14,-51 9,59-5,356 11,-242 6,-175-3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33.47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6,'1854'28,"-1190"-7,296 15,2874 65,-1288-101,-1773 30,-339-6,3276 61,-2328-87,-742 3,-272-20,-118 2,506 7,-184 7,-254-18,2 1,216 1,108-1,441-3,1199-11,-1938 36,470-5,-485-19,29 0,774 21,-540 3,-125-27,5 1,-465 24,32 1,0-2,0-2,59-11,-38 2,2 2,88-2,132 14,-98 2,1162-4,-1223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37.44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0 239,'93'0,"1437"18,151 11,-929-6,-142-2,226-21,116 2,-481 19,-17 0,1430-14,-1070-10,-338 1,551 5,-535 19,95 1,1646-22,-1072-3,-1159 2,327-8,-260 3,1-3,116-30,-142 27,0 3,87-7,94 12,-141 4,123 0,671-27,-125 4,-564 24,183 1,447-6,-578-17,-20 1,118 14,293-24,-441 14,218 10,-259 6,2900 0,-2963-5,-1-4,117-27,-114 18,1 3,97-2,-91 16,-4 0,133-16,-12-28,-153 30,10 3,1 3,-1 3,121 8,-76-1,1346 0,-838-3,-544 6,-1 2,115 27,30 3,-138-28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41.3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0 187,'6361'0,"-6217"0,710-27,-346 7,-27 3,487-11,-819 28,232-24,-2-1,1064 25,-591 2,-590-25,-25 0,610 22,-399 3,1916-2,-2285 4,89 15,32 2,-177-20,22 0,0 2,0 3,59 13,-74-11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06.2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1,'14'1,"0"0,1 1,-1 1,15 5,28 5,318 20,-282-28,905 24,6-29,-522-2,8640-1,-4882 4,-3592 39,-250-9,-43-10,973 28,-1195-50,713 19,-87 14,3-33,-276-2,1298 3,-1219-46,-122 3,-255 29,247-51,-372 56,103-2,-99 9,71-12,-31-1,129 0,111 16,-121 2,1345-3,-1140 23,-1 0,-303-24,-47-2,0 4,133 19,-129-7,0-3,130-3,-174-7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46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97,'7256'0,"-5286"-77,-1115 57,-573 23,1365-3,-1604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49.5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53,'1121'-19,"331"-14,4 34,-607 2,2874-3,-2661 20,-353-3,1974-6,-1934-11,-159 20,-106 0,1119-15,-1280-6,14 17,-117-4,3307 55,-3033-49,-182-2,1712-3,-1225-16,594 3,-1017-23,3-1,334 7,104-13,-754 27,90-15,8-1,538 11,-391 11,-254-3,-6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51:53.61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0,'7642'0,"-6935"27,549 19,-1174-44,3098 18,-2077-23,-431 22,-644-17,1352 70,2968-76,-2338 7,-1564-39,-241 13,486-12,8 35,-294 2,-151-22,-91 3,736 4,-560 16,-299-3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11.71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0,'1'2,"-1"0,1 0,0 0,-1 0,1 0,0 0,0-1,1 1,-1 0,0-1,0 1,1-1,-1 1,4 1,31 25,-18-15,-8-5,1-1,0 0,0-1,0-1,1 1,0-2,0 1,0-2,24 5,8-2,65 0,-83-5,322-2,141 8,640 69,-647-70,-79-2,-47 17,40 2,769-19,-603-7,2541 3,-3061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23.03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49,'2224'0,"-1514"-24,-14-1,2000 25,-1135 2,2574-2,-3685 24,-51 0,842-22,-593-5,-217 21,48 28,33-13,5-35,-167-1,460 3,-734 3,96 18,62 3,711-22,-451-5,-227 3,-228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27.50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0 329,'1125'0,"-760"-22,-72 1,1000 13,-757 11,-248-2,892-20,-98-15,-3 36,-360 1,6459-3,-6657-23,-11 0,2068 25,-2201-22,-134 3,-7 10,302-26,-405 19,182 6,52-5,324-15,-375 6,-79 3,898 11,-633 11,-339-3,427 3,-8 30,167 25,-275-14,241 6,1636-52,-2100 21,-98-4,198-3,-310-12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32.1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1,'19'1,"-1"0,1 2,-1 0,0 2,20 6,44 10,1201 135,11-125,992-35,-1245 6,6234-2,-6703 23,-51 0,-382-22,574 15,480 39,10-33,857-23,-1574-24,15 1,-288 26,225-4,-361-5,124-27,33-4,539 24,-460 17,2436-3,-2445-24,-20 0,-46 23,278-16,62-16,1 35,-198 1,936-3,-1282 2,1 1,59 15,14 1,-69-15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36.1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1,'252'17,"-140"-6,-83-9,1459 100,1348-48,16-54,-1205-3,-781 0,941 7,-649 43,342 2,1912-54,-1875 7,533-2,-1678 23,-66-2,109 5,-144-7,252 26,310 8,-809-53,608 17,-363 9,521 22,-82-8,-506-22,-214-17,720 34,-440-14,-60-1,149-19,-181-4,222 24,-231-3,189-6,120-13,-443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40.44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0 373,'814'-61,"-552"32,783-24,4067 57,-3812 58,-578-15,648-11,2-39,-425-1,2816 5,-2986-56,-385 22,81-11,-277 16,525-45,-289 71,150-3,-6-40,-401 24,239 1,-62 24,507-6,-611-20,11-1,809 19,-542 7,707-3,-906 24,-48-1,102-20,224 12,123 16,6-32,-254-2,-396 7,96 16,63 4,-76-23,-122-2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2-07T14:49:44.8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1 144,'98'-4,"114"-20,-85 7,498-25,0 33,199-7,329-16,-3 34,-416 1,4215-3,-3373 29,-1244-20,364 14,717 9,-411 15,-241-4,335-38,-594-7,134-20,-158 1,-215 14,331-52,-440 41,1 6,161 9,-173 3,3139 3,1947-3,-5146 4,149 27,-228-30,24 6,1 1,50 21,-51-18,1 0,60 13,233 11,-265-26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hape 37">
            <a:extLst>
              <a:ext uri="{FF2B5EF4-FFF2-40B4-BE49-F238E27FC236}">
                <a16:creationId xmlns:a16="http://schemas.microsoft.com/office/drawing/2014/main" id="{9E8047D9-50FB-481F-A513-277FEF36C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6147" name="Shape 38">
            <a:extLst>
              <a:ext uri="{FF2B5EF4-FFF2-40B4-BE49-F238E27FC236}">
                <a16:creationId xmlns:a16="http://schemas.microsoft.com/office/drawing/2014/main" id="{F6780033-428E-49CC-A690-AFD5588FB1FB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Lucida Grand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820738" rtl="0" eaLnBrk="0" fontAlgn="base" hangingPunct="0">
      <a:spcBef>
        <a:spcPct val="30000"/>
      </a:spcBef>
      <a:spcAft>
        <a:spcPct val="0"/>
      </a:spcAft>
      <a:defRPr sz="3000">
        <a:solidFill>
          <a:schemeClr val="tx1"/>
        </a:solidFill>
        <a:latin typeface="+mn-lt"/>
        <a:ea typeface="+mn-ea"/>
        <a:cs typeface="+mn-cs"/>
        <a:sym typeface="Lucida Grande"/>
      </a:defRPr>
    </a:lvl1pPr>
    <a:lvl2pPr marL="742950" indent="-285750" algn="l" defTabSz="820738" rtl="0" eaLnBrk="0" fontAlgn="base" hangingPunct="0">
      <a:spcBef>
        <a:spcPct val="30000"/>
      </a:spcBef>
      <a:spcAft>
        <a:spcPct val="0"/>
      </a:spcAft>
      <a:defRPr sz="3000">
        <a:solidFill>
          <a:schemeClr val="tx1"/>
        </a:solidFill>
        <a:latin typeface="+mn-lt"/>
        <a:ea typeface="+mn-ea"/>
        <a:cs typeface="+mn-cs"/>
        <a:sym typeface="Lucida Grande"/>
      </a:defRPr>
    </a:lvl2pPr>
    <a:lvl3pPr marL="1143000" indent="-228600" algn="l" defTabSz="820738" rtl="0" eaLnBrk="0" fontAlgn="base" hangingPunct="0">
      <a:spcBef>
        <a:spcPct val="30000"/>
      </a:spcBef>
      <a:spcAft>
        <a:spcPct val="0"/>
      </a:spcAft>
      <a:defRPr sz="3000">
        <a:solidFill>
          <a:schemeClr val="tx1"/>
        </a:solidFill>
        <a:latin typeface="+mn-lt"/>
        <a:ea typeface="+mn-ea"/>
        <a:cs typeface="+mn-cs"/>
        <a:sym typeface="Lucida Grande"/>
      </a:defRPr>
    </a:lvl3pPr>
    <a:lvl4pPr marL="1600200" indent="-228600" algn="l" defTabSz="820738" rtl="0" eaLnBrk="0" fontAlgn="base" hangingPunct="0">
      <a:spcBef>
        <a:spcPct val="30000"/>
      </a:spcBef>
      <a:spcAft>
        <a:spcPct val="0"/>
      </a:spcAft>
      <a:defRPr sz="3000">
        <a:solidFill>
          <a:schemeClr val="tx1"/>
        </a:solidFill>
        <a:latin typeface="+mn-lt"/>
        <a:ea typeface="+mn-ea"/>
        <a:cs typeface="+mn-cs"/>
        <a:sym typeface="Lucida Grande"/>
      </a:defRPr>
    </a:lvl4pPr>
    <a:lvl5pPr marL="2057400" indent="-228600" algn="l" defTabSz="820738" rtl="0" eaLnBrk="0" fontAlgn="base" hangingPunct="0">
      <a:spcBef>
        <a:spcPct val="30000"/>
      </a:spcBef>
      <a:spcAft>
        <a:spcPct val="0"/>
      </a:spcAft>
      <a:defRPr sz="3000">
        <a:solidFill>
          <a:schemeClr val="tx1"/>
        </a:solidFill>
        <a:latin typeface="+mn-lt"/>
        <a:ea typeface="+mn-ea"/>
        <a:cs typeface="+mn-cs"/>
        <a:sym typeface="Lucida Grande"/>
      </a:defRPr>
    </a:lvl5pPr>
    <a:lvl6pPr indent="1143000" defTabSz="821531" latinLnBrk="0">
      <a:defRPr sz="3000">
        <a:latin typeface="+mn-lt"/>
        <a:ea typeface="+mn-ea"/>
        <a:cs typeface="+mn-cs"/>
        <a:sym typeface="Lucida Grande"/>
      </a:defRPr>
    </a:lvl6pPr>
    <a:lvl7pPr indent="1371600" defTabSz="821531" latinLnBrk="0">
      <a:defRPr sz="3000">
        <a:latin typeface="+mn-lt"/>
        <a:ea typeface="+mn-ea"/>
        <a:cs typeface="+mn-cs"/>
        <a:sym typeface="Lucida Grande"/>
      </a:defRPr>
    </a:lvl7pPr>
    <a:lvl8pPr indent="1600200" defTabSz="821531" latinLnBrk="0">
      <a:defRPr sz="3000">
        <a:latin typeface="+mn-lt"/>
        <a:ea typeface="+mn-ea"/>
        <a:cs typeface="+mn-cs"/>
        <a:sym typeface="Lucida Grande"/>
      </a:defRPr>
    </a:lvl8pPr>
    <a:lvl9pPr indent="1828800" defTabSz="821531" latinLnBrk="0">
      <a:defRPr sz="3000">
        <a:latin typeface="+mn-lt"/>
        <a:ea typeface="+mn-ea"/>
        <a:cs typeface="+mn-cs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4D9BBB3-601F-4DF3-8544-CEDA65D61329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352550" y="8112125"/>
            <a:ext cx="6592888" cy="2419350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8800" kern="1200" cap="all" baseline="0">
                <a:solidFill>
                  <a:schemeClr val="bg1"/>
                </a:solidFill>
                <a:latin typeface="Lucida Sans" panose="020B0602030504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74787B"/>
                </a:solidFill>
                <a:latin typeface="Tahoma" panose="020B060403050404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74787B"/>
                </a:solidFill>
                <a:latin typeface="Tahoma" panose="020B060403050404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74787B"/>
                </a:solidFill>
                <a:latin typeface="Tahoma" panose="020B060403050404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rgbClr val="74787B"/>
                </a:solidFill>
                <a:latin typeface="Tahoma" panose="020B0604030504040204" pitchFamily="34" charset="0"/>
              </a:defRPr>
            </a:lvl5pPr>
            <a:lvl6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2743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657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indent="0" defTabSz="914400">
              <a:defRPr/>
            </a:pPr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068286" y="2532186"/>
            <a:ext cx="22315713" cy="10597660"/>
          </a:xfrm>
        </p:spPr>
        <p:txBody>
          <a:bodyPr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735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964541" y="3108962"/>
            <a:ext cx="18318480" cy="8938720"/>
          </a:xfrm>
        </p:spPr>
        <p:txBody>
          <a:bodyPr/>
          <a:lstStyle>
            <a:lvl1pPr marL="914400" indent="-914400">
              <a:buClr>
                <a:srgbClr val="147BD1"/>
              </a:buClr>
              <a:buSzPct val="150000"/>
              <a:buFont typeface="Arial" panose="020B0604020202020204" pitchFamily="34" charset="0"/>
              <a:buChar char="•"/>
              <a:defRPr sz="4800">
                <a:solidFill>
                  <a:srgbClr val="012056"/>
                </a:solidFill>
              </a:defRPr>
            </a:lvl1pPr>
            <a:lvl2pPr marL="1600200" indent="-685800">
              <a:buClr>
                <a:srgbClr val="147BD1"/>
              </a:buClr>
              <a:buSzPct val="150000"/>
              <a:buFont typeface="Arial" panose="020B0604020202020204" pitchFamily="34" charset="0"/>
              <a:buChar char="•"/>
              <a:defRPr sz="4400">
                <a:solidFill>
                  <a:srgbClr val="012056"/>
                </a:solidFill>
              </a:defRPr>
            </a:lvl2pPr>
            <a:lvl3pPr marL="2514600" indent="-685800">
              <a:buClr>
                <a:srgbClr val="147BD1"/>
              </a:buClr>
              <a:buSzPct val="150000"/>
              <a:buFont typeface="Arial" panose="020B0604020202020204" pitchFamily="34" charset="0"/>
              <a:buChar char="•"/>
              <a:defRPr sz="4000">
                <a:solidFill>
                  <a:srgbClr val="012056"/>
                </a:solidFill>
              </a:defRPr>
            </a:lvl3pPr>
            <a:lvl4pPr marL="3429000" indent="-685800">
              <a:buClr>
                <a:srgbClr val="147BD1"/>
              </a:buClr>
              <a:buSzPct val="150000"/>
              <a:buFont typeface="Arial" panose="020B0604020202020204" pitchFamily="34" charset="0"/>
              <a:buChar char="•"/>
              <a:defRPr sz="3600">
                <a:solidFill>
                  <a:srgbClr val="012056"/>
                </a:solidFill>
              </a:defRPr>
            </a:lvl4pPr>
            <a:lvl5pPr marL="4229100" indent="-571500">
              <a:buClr>
                <a:srgbClr val="147BD1"/>
              </a:buClr>
              <a:buSzPct val="150000"/>
              <a:buFont typeface="Arial" panose="020B0604020202020204" pitchFamily="34" charset="0"/>
              <a:buChar char="•"/>
              <a:defRPr sz="3200">
                <a:solidFill>
                  <a:srgbClr val="012056"/>
                </a:solidFill>
              </a:defRPr>
            </a:lvl5pPr>
          </a:lstStyle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266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6558" y="822962"/>
            <a:ext cx="18318480" cy="2218114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35049" y="3041076"/>
            <a:ext cx="9308733" cy="9174163"/>
          </a:xfrm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1056632" y="3041650"/>
            <a:ext cx="9002712" cy="9548813"/>
          </a:xfrm>
        </p:spPr>
        <p:txBody>
          <a:bodyPr/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074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C26A96-1B01-411D-AAAC-547AAA4D56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47"/>
            <a:ext cx="25031700" cy="1397004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1B9AB8-A6DB-42DA-BFCE-1E4FD954CA29}"/>
              </a:ext>
            </a:extLst>
          </p:cNvPr>
          <p:cNvSpPr/>
          <p:nvPr userDrawn="1"/>
        </p:nvSpPr>
        <p:spPr>
          <a:xfrm>
            <a:off x="0" y="4147846"/>
            <a:ext cx="25031700" cy="46177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A9E7C3B-319E-4B72-9DEF-1C091AEBDB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234" y="11335142"/>
            <a:ext cx="6871718" cy="137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47846"/>
            <a:ext cx="24576497" cy="4617720"/>
          </a:xfrm>
        </p:spPr>
        <p:txBody>
          <a:bodyPr/>
          <a:lstStyle>
            <a:lvl1pPr algn="ctr">
              <a:defRPr sz="80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50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92023B-7DDF-4005-8D7B-5D3414100E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102D7-9B34-4B9C-98FE-88933777F3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326" y="0"/>
            <a:ext cx="24384000" cy="13716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850964" y="1248158"/>
            <a:ext cx="14557420" cy="1180732"/>
          </a:xfrm>
        </p:spPr>
        <p:txBody>
          <a:bodyPr anchor="b"/>
          <a:lstStyle>
            <a:lvl1pPr algn="ctr">
              <a:defRPr sz="6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B4975-3CC7-4C27-A446-E98D64DCE0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3813" y="11556068"/>
            <a:ext cx="6871721" cy="137160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BA45FF9-0D87-4D51-A501-92E5E211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76401" y="13041276"/>
            <a:ext cx="2736850" cy="762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69CA9D5F-CD75-48A6-8E22-335AFD976033}" type="datetimeFigureOut">
              <a:rPr lang="en-US" smtClean="0"/>
              <a:pPr/>
              <a:t>4/29/2024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6EDE1A-033F-4041-B264-47C5D2E3E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71011" y="13014944"/>
            <a:ext cx="9328278" cy="762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6A61FCA-7538-4383-9393-1A16A3ABC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974142" y="12954000"/>
            <a:ext cx="1225096" cy="76200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fld id="{15F2A0B9-C15D-471A-9FFE-4BBAA418B2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93088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Transportation2 Slide144.jpg" descr="Transportation2 Slide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563581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ransportation2 Slide2144.jpg" descr="Transportation2 Slide21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1918722" y="7683371"/>
            <a:ext cx="11452019" cy="5334386"/>
          </a:xfrm>
          <a:prstGeom prst="rect">
            <a:avLst/>
          </a:prstGeom>
        </p:spPr>
        <p:txBody>
          <a:bodyPr anchor="t"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8945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5F1496-C5AF-4EDE-A7AD-AD249043825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944"/>
            <a:ext cx="24688800" cy="2815432"/>
          </a:xfrm>
          <a:prstGeom prst="rect">
            <a:avLst/>
          </a:prstGeom>
        </p:spPr>
      </p:pic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6A93CB0-2DCF-4C0B-B005-36AF33CDB80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49819" y="3034637"/>
            <a:ext cx="21031200" cy="870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1028" name="Picture 8">
            <a:extLst>
              <a:ext uri="{FF2B5EF4-FFF2-40B4-BE49-F238E27FC236}">
                <a16:creationId xmlns:a16="http://schemas.microsoft.com/office/drawing/2014/main" id="{B3C03589-DBFD-4233-AE79-D550458C9B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70710" y="11460374"/>
            <a:ext cx="687172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entágono 9">
            <a:extLst>
              <a:ext uri="{FF2B5EF4-FFF2-40B4-BE49-F238E27FC236}">
                <a16:creationId xmlns:a16="http://schemas.microsoft.com/office/drawing/2014/main" id="{71203A7D-77F2-4DA4-B6A6-6EFB58223070}"/>
              </a:ext>
            </a:extLst>
          </p:cNvPr>
          <p:cNvSpPr/>
          <p:nvPr userDrawn="1"/>
        </p:nvSpPr>
        <p:spPr>
          <a:xfrm>
            <a:off x="14288" y="1230979"/>
            <a:ext cx="23094950" cy="1370012"/>
          </a:xfrm>
          <a:prstGeom prst="homePlate">
            <a:avLst>
              <a:gd name="adj" fmla="val 21158"/>
            </a:avLst>
          </a:prstGeom>
          <a:solidFill>
            <a:srgbClr val="147BD1">
              <a:alpha val="84706"/>
            </a:srgbClr>
          </a:solidFill>
          <a:ln>
            <a:solidFill>
              <a:srgbClr val="147B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>
              <a:defRPr/>
            </a:pPr>
            <a:endParaRPr lang="en-GB" altLang="en-US" sz="3200" dirty="0">
              <a:solidFill>
                <a:srgbClr val="FFFFFF"/>
              </a:solidFill>
            </a:endParaRPr>
          </a:p>
        </p:txBody>
      </p:sp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B12D3CB-5A55-42D2-9500-3533C2B1D73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68477" y="1287076"/>
            <a:ext cx="21853525" cy="12112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751DE1-E41F-4312-BEDB-02CF4B6FDCB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1086"/>
            <a:ext cx="24984635" cy="6975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1" r:id="rId2"/>
    <p:sldLayoutId id="2147483812" r:id="rId3"/>
    <p:sldLayoutId id="2147483816" r:id="rId4"/>
    <p:sldLayoutId id="2147483818" r:id="rId5"/>
    <p:sldLayoutId id="2147483819" r:id="rId6"/>
    <p:sldLayoutId id="2147483820" r:id="rId7"/>
  </p:sldLayoutIdLst>
  <p:transition spd="slow">
    <p:wipe/>
  </p:transition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 kern="1200" cap="none" baseline="0">
          <a:solidFill>
            <a:srgbClr val="F2F2F2"/>
          </a:solidFill>
          <a:latin typeface="Lucida Sans" panose="020B0602030504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F2F2F2"/>
          </a:solidFill>
          <a:latin typeface="Lucida Sans" panose="020B0602030504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F2F2F2"/>
          </a:solidFill>
          <a:latin typeface="Lucida Sans" panose="020B0602030504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F2F2F2"/>
          </a:solidFill>
          <a:latin typeface="Lucida Sans" panose="020B0602030504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 b="1">
          <a:solidFill>
            <a:srgbClr val="F2F2F2"/>
          </a:solidFill>
          <a:latin typeface="Lucida Sans" panose="020B0602030504020204" pitchFamily="34" charset="0"/>
        </a:defRPr>
      </a:lvl5pPr>
      <a:lvl6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ahoma" panose="020B0604030504040204" pitchFamily="34" charset="0"/>
        </a:defRPr>
      </a:lvl6pPr>
      <a:lvl7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ahoma" panose="020B0604030504040204" pitchFamily="34" charset="0"/>
        </a:defRPr>
      </a:lvl7pPr>
      <a:lvl8pPr marL="2743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ahoma" panose="020B0604030504040204" pitchFamily="34" charset="0"/>
        </a:defRPr>
      </a:lvl8pPr>
      <a:lvl9pPr marL="3657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Tahoma" panose="020B0604030504040204" pitchFamily="34" charset="0"/>
        </a:defRPr>
      </a:lvl9pPr>
    </p:titleStyle>
    <p:bodyStyle>
      <a:lvl1pPr marL="685800" indent="-685800" algn="l" rtl="0" eaLnBrk="1" fontAlgn="base" hangingPunct="1">
        <a:spcBef>
          <a:spcPts val="2000"/>
        </a:spcBef>
        <a:spcAft>
          <a:spcPts val="600"/>
        </a:spcAft>
        <a:buClr>
          <a:srgbClr val="147BD1"/>
        </a:buClr>
        <a:buSzPct val="150000"/>
        <a:buFont typeface="Arial" panose="020B0604020202020204" pitchFamily="34" charset="0"/>
        <a:buChar char="•"/>
        <a:defRPr sz="5600" kern="1200">
          <a:solidFill>
            <a:srgbClr val="001871"/>
          </a:solidFill>
          <a:latin typeface="Lucida Sans" panose="020B0602030504020204" pitchFamily="34" charset="0"/>
          <a:ea typeface="+mn-ea"/>
          <a:cs typeface="+mn-cs"/>
        </a:defRPr>
      </a:lvl1pPr>
      <a:lvl2pPr marL="1600200" indent="-685800" algn="l" rtl="0" eaLnBrk="1" fontAlgn="base" hangingPunct="1">
        <a:spcBef>
          <a:spcPts val="1000"/>
        </a:spcBef>
        <a:spcAft>
          <a:spcPts val="600"/>
        </a:spcAft>
        <a:buClr>
          <a:srgbClr val="147BD1"/>
        </a:buClr>
        <a:buSzPct val="150000"/>
        <a:buFont typeface="Arial" panose="020B0604020202020204" pitchFamily="34" charset="0"/>
        <a:buChar char="•"/>
        <a:defRPr sz="4800" kern="1200">
          <a:solidFill>
            <a:srgbClr val="001871"/>
          </a:solidFill>
          <a:latin typeface="Lucida Sans" panose="020B0602030504020204" pitchFamily="34" charset="0"/>
          <a:ea typeface="+mn-ea"/>
          <a:cs typeface="+mn-cs"/>
        </a:defRPr>
      </a:lvl2pPr>
      <a:lvl3pPr marL="2400300" indent="-571500" algn="l" rtl="0" eaLnBrk="1" fontAlgn="base" hangingPunct="1">
        <a:spcBef>
          <a:spcPts val="1000"/>
        </a:spcBef>
        <a:spcAft>
          <a:spcPts val="600"/>
        </a:spcAft>
        <a:buClr>
          <a:srgbClr val="147BD1"/>
        </a:buClr>
        <a:buSzPct val="150000"/>
        <a:buFont typeface="Arial" panose="020B0604020202020204" pitchFamily="34" charset="0"/>
        <a:buChar char="•"/>
        <a:defRPr sz="4200" kern="1200">
          <a:solidFill>
            <a:srgbClr val="001871"/>
          </a:solidFill>
          <a:latin typeface="Lucida Sans" panose="020B0602030504020204" pitchFamily="34" charset="0"/>
          <a:ea typeface="+mn-ea"/>
          <a:cs typeface="+mn-cs"/>
        </a:defRPr>
      </a:lvl3pPr>
      <a:lvl4pPr marL="3314700" indent="-571500" algn="l" rtl="0" eaLnBrk="1" fontAlgn="base" hangingPunct="1">
        <a:spcBef>
          <a:spcPts val="1000"/>
        </a:spcBef>
        <a:spcAft>
          <a:spcPts val="600"/>
        </a:spcAft>
        <a:buClr>
          <a:srgbClr val="147BD1"/>
        </a:buClr>
        <a:buSzPct val="150000"/>
        <a:buFont typeface="Arial" panose="020B0604020202020204" pitchFamily="34" charset="0"/>
        <a:buChar char="•"/>
        <a:defRPr sz="4200" kern="1200">
          <a:solidFill>
            <a:srgbClr val="001871"/>
          </a:solidFill>
          <a:latin typeface="Lucida Sans" panose="020B0602030504020204" pitchFamily="34" charset="0"/>
          <a:ea typeface="+mn-ea"/>
          <a:cs typeface="+mn-cs"/>
        </a:defRPr>
      </a:lvl4pPr>
      <a:lvl5pPr marL="4229100" indent="-571500" algn="l" rtl="0" eaLnBrk="1" fontAlgn="base" hangingPunct="1">
        <a:spcBef>
          <a:spcPts val="1000"/>
        </a:spcBef>
        <a:spcAft>
          <a:spcPts val="600"/>
        </a:spcAft>
        <a:buClr>
          <a:srgbClr val="147BD1"/>
        </a:buClr>
        <a:buSzPct val="150000"/>
        <a:buFont typeface="Arial" panose="020B0604020202020204" pitchFamily="34" charset="0"/>
        <a:buChar char="•"/>
        <a:defRPr kern="1200">
          <a:solidFill>
            <a:srgbClr val="001871"/>
          </a:solidFill>
          <a:latin typeface="Lucida Sans" panose="020B0602030504020204" pitchFamily="34" charset="0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customXml" Target="../ink/ink6.xml"/><Relationship Id="rId18" Type="http://schemas.openxmlformats.org/officeDocument/2006/relationships/image" Target="../media/image36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3.png"/><Relationship Id="rId17" Type="http://schemas.openxmlformats.org/officeDocument/2006/relationships/customXml" Target="../ink/ink8.xml"/><Relationship Id="rId2" Type="http://schemas.openxmlformats.org/officeDocument/2006/relationships/image" Target="../media/image22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32.png"/><Relationship Id="rId19" Type="http://schemas.openxmlformats.org/officeDocument/2006/relationships/customXml" Target="../ink/ink9.xml"/><Relationship Id="rId4" Type="http://schemas.openxmlformats.org/officeDocument/2006/relationships/image" Target="../media/image290.png"/><Relationship Id="rId9" Type="http://schemas.openxmlformats.org/officeDocument/2006/relationships/customXml" Target="../ink/ink4.xml"/><Relationship Id="rId14" Type="http://schemas.openxmlformats.org/officeDocument/2006/relationships/image" Target="../media/image34.png"/><Relationship Id="rId22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customXml" Target="../ink/ink16.xml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customXml" Target="../ink/ink11.xml"/><Relationship Id="rId21" Type="http://schemas.openxmlformats.org/officeDocument/2006/relationships/customXml" Target="../ink/ink20.xml"/><Relationship Id="rId7" Type="http://schemas.openxmlformats.org/officeDocument/2006/relationships/customXml" Target="../ink/ink13.xml"/><Relationship Id="rId12" Type="http://schemas.openxmlformats.org/officeDocument/2006/relationships/image" Target="../media/image44.png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2" Type="http://schemas.openxmlformats.org/officeDocument/2006/relationships/image" Target="../media/image23.png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customXml" Target="../ink/ink15.xml"/><Relationship Id="rId24" Type="http://schemas.openxmlformats.org/officeDocument/2006/relationships/image" Target="../media/image50.png"/><Relationship Id="rId5" Type="http://schemas.openxmlformats.org/officeDocument/2006/relationships/customXml" Target="../ink/ink12.xml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10" Type="http://schemas.openxmlformats.org/officeDocument/2006/relationships/image" Target="../media/image43.png"/><Relationship Id="rId19" Type="http://schemas.openxmlformats.org/officeDocument/2006/relationships/customXml" Target="../ink/ink19.xml"/><Relationship Id="rId4" Type="http://schemas.openxmlformats.org/officeDocument/2006/relationships/image" Target="../media/image40.png"/><Relationship Id="rId9" Type="http://schemas.openxmlformats.org/officeDocument/2006/relationships/customXml" Target="../ink/ink14.xml"/><Relationship Id="rId14" Type="http://schemas.openxmlformats.org/officeDocument/2006/relationships/image" Target="../media/image45.png"/><Relationship Id="rId2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GROWING TREND – Exclude All Evidence of Economic Damages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73018" y="3177390"/>
            <a:ext cx="9862276" cy="9826597"/>
          </a:xfrm>
        </p:spPr>
        <p:txBody>
          <a:bodyPr wrap="square" anchor="t"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600" dirty="0"/>
              <a:t>What about </a:t>
            </a:r>
            <a:r>
              <a:rPr lang="en-US" sz="16600" b="1" i="1" dirty="0"/>
              <a:t>smaller cases</a:t>
            </a:r>
            <a:r>
              <a:rPr lang="en-US" sz="16600" i="1" dirty="0"/>
              <a:t> </a:t>
            </a:r>
            <a:r>
              <a:rPr lang="en-US" sz="16600" dirty="0"/>
              <a:t>where special damages / medical bills are not that impressive?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Exclude all evidence of medical specials / economic damages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Anchor to something with more value … it works in bigger cases why not try it in smaller cases!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Focus only on </a:t>
            </a:r>
            <a:r>
              <a:rPr lang="en-US" sz="16000" b="1" dirty="0"/>
              <a:t>pain / suffering</a:t>
            </a:r>
            <a:r>
              <a:rPr lang="en-US" sz="16000" i="1" dirty="0"/>
              <a:t> – “Medical expenses bear no relation to amount of suffering …”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Happening especially in locations where evidence is based on what is </a:t>
            </a:r>
            <a:r>
              <a:rPr lang="en-US" sz="16000" b="1" dirty="0"/>
              <a:t>paid</a:t>
            </a:r>
            <a:r>
              <a:rPr lang="en-US" sz="16000" dirty="0"/>
              <a:t> v. what is </a:t>
            </a:r>
            <a:r>
              <a:rPr lang="en-US" sz="16000" b="1" dirty="0"/>
              <a:t>billed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endParaRPr lang="en-US" sz="16000" dirty="0"/>
          </a:p>
          <a:p>
            <a:pPr marL="0" indent="0">
              <a:lnSpc>
                <a:spcPct val="90000"/>
              </a:lnSpc>
              <a:spcAft>
                <a:spcPts val="1800"/>
              </a:spcAft>
              <a:buNone/>
            </a:pPr>
            <a:endParaRPr lang="en-US" sz="16000" b="1" dirty="0"/>
          </a:p>
          <a:p>
            <a:pPr marL="0" indent="0">
              <a:lnSpc>
                <a:spcPct val="90000"/>
              </a:lnSpc>
              <a:buNone/>
            </a:pPr>
            <a:endParaRPr lang="en-US" sz="11200" dirty="0"/>
          </a:p>
          <a:p>
            <a:pPr>
              <a:lnSpc>
                <a:spcPct val="90000"/>
              </a:lnSpc>
            </a:pPr>
            <a:endParaRPr lang="en-US" sz="9600" dirty="0"/>
          </a:p>
          <a:p>
            <a:pPr>
              <a:lnSpc>
                <a:spcPct val="90000"/>
              </a:lnSpc>
            </a:pPr>
            <a:endParaRPr lang="en-US" sz="51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5100" dirty="0"/>
              <a:t>	</a:t>
            </a:r>
          </a:p>
        </p:txBody>
      </p:sp>
      <p:pic>
        <p:nvPicPr>
          <p:cNvPr id="1026" name="Picture 2" descr="For Your Sunday Viewing Pleasure: Hilarious Fender Bender Video ...">
            <a:extLst>
              <a:ext uri="{FF2B5EF4-FFF2-40B4-BE49-F238E27FC236}">
                <a16:creationId xmlns:a16="http://schemas.microsoft.com/office/drawing/2014/main" id="{5B075DA2-B754-7D8F-B024-BFAFFB08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410" y="2622057"/>
            <a:ext cx="11377354" cy="475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ven Fender Benders Can Cause Serious Injuries | Personal Injury">
            <a:extLst>
              <a:ext uri="{FF2B5EF4-FFF2-40B4-BE49-F238E27FC236}">
                <a16:creationId xmlns:a16="http://schemas.microsoft.com/office/drawing/2014/main" id="{62CB9BCA-14DF-CC78-E7D7-872BA5A78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1410" y="7381700"/>
            <a:ext cx="11377354" cy="562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9446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 - $1.6 million verdict 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75556" y="3208713"/>
            <a:ext cx="9745047" cy="9826597"/>
          </a:xfrm>
        </p:spPr>
        <p:txBody>
          <a:bodyPr wrap="square" anchor="t">
            <a:normAutofit fontScale="3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1200" b="1" dirty="0"/>
              <a:t>	</a:t>
            </a:r>
            <a:r>
              <a:rPr lang="en-US" sz="12500" b="1" u="sng" dirty="0"/>
              <a:t>2024 Fulton County, GA</a:t>
            </a:r>
          </a:p>
          <a:p>
            <a:pPr>
              <a:lnSpc>
                <a:spcPct val="90000"/>
              </a:lnSpc>
            </a:pPr>
            <a:endParaRPr lang="en-US" sz="5000" dirty="0"/>
          </a:p>
          <a:p>
            <a:pPr>
              <a:lnSpc>
                <a:spcPct val="90000"/>
              </a:lnSpc>
            </a:pPr>
            <a:r>
              <a:rPr lang="en-US" sz="11200" dirty="0"/>
              <a:t>Disputed liability bicycle v. bicycle collision</a:t>
            </a:r>
          </a:p>
          <a:p>
            <a:pPr>
              <a:lnSpc>
                <a:spcPct val="90000"/>
              </a:lnSpc>
            </a:pPr>
            <a:r>
              <a:rPr lang="en-US" sz="11200" dirty="0"/>
              <a:t>Lower medical bills</a:t>
            </a:r>
          </a:p>
          <a:p>
            <a:pPr>
              <a:lnSpc>
                <a:spcPct val="90000"/>
              </a:lnSpc>
            </a:pPr>
            <a:r>
              <a:rPr lang="en-US" sz="11200" i="1" dirty="0"/>
              <a:t>“We did not want jury to feel tied to that number when determining pain and suffering …”</a:t>
            </a:r>
          </a:p>
          <a:p>
            <a:pPr>
              <a:lnSpc>
                <a:spcPct val="90000"/>
              </a:lnSpc>
            </a:pPr>
            <a:r>
              <a:rPr lang="en-US" sz="11200" dirty="0"/>
              <a:t>Verdict - $1.6 million [17X’s meds]</a:t>
            </a:r>
          </a:p>
          <a:p>
            <a:pPr>
              <a:lnSpc>
                <a:spcPct val="90000"/>
              </a:lnSpc>
            </a:pPr>
            <a:r>
              <a:rPr lang="en-US" sz="11200" dirty="0"/>
              <a:t>Anchors:</a:t>
            </a:r>
          </a:p>
          <a:p>
            <a:pPr marL="0" indent="0">
              <a:lnSpc>
                <a:spcPct val="90000"/>
              </a:lnSpc>
              <a:buNone/>
            </a:pPr>
            <a:endParaRPr lang="en-US" sz="11200" dirty="0"/>
          </a:p>
          <a:p>
            <a:pPr lvl="1">
              <a:lnSpc>
                <a:spcPct val="90000"/>
              </a:lnSpc>
            </a:pPr>
            <a:r>
              <a:rPr lang="en-US" sz="10800" dirty="0"/>
              <a:t>Had to give up something plaintiff loves [biking]</a:t>
            </a:r>
          </a:p>
          <a:p>
            <a:pPr lvl="1">
              <a:lnSpc>
                <a:spcPct val="90000"/>
              </a:lnSpc>
            </a:pPr>
            <a:r>
              <a:rPr lang="en-US" sz="10800" dirty="0"/>
              <a:t>Treatment had good result but has lingering pain</a:t>
            </a:r>
            <a:endParaRPr lang="en-US" sz="1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AD55A-DC1E-8719-A78F-280BA678A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0" y="2576945"/>
            <a:ext cx="11816444" cy="1045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5007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GOOD OPINION REGARDING IMPROPER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5200" u="sng" dirty="0"/>
              <a:t>Gregory v. Cohan </a:t>
            </a:r>
            <a:r>
              <a:rPr lang="en-US" sz="5200" dirty="0"/>
              <a:t>– 2023 Texas Supreme Court</a:t>
            </a:r>
          </a:p>
          <a:p>
            <a:pPr>
              <a:lnSpc>
                <a:spcPct val="90000"/>
              </a:lnSpc>
            </a:pPr>
            <a:r>
              <a:rPr lang="en-US" sz="5200" dirty="0"/>
              <a:t>Facts</a:t>
            </a:r>
            <a:endParaRPr lang="en-US" sz="11200" dirty="0"/>
          </a:p>
          <a:p>
            <a:pPr lvl="1">
              <a:lnSpc>
                <a:spcPct val="90000"/>
              </a:lnSpc>
            </a:pPr>
            <a:r>
              <a:rPr lang="en-US" sz="5400" dirty="0"/>
              <a:t>18-wheeler jack-knifed – icy, dark highway</a:t>
            </a:r>
          </a:p>
          <a:p>
            <a:pPr lvl="1">
              <a:lnSpc>
                <a:spcPct val="90000"/>
              </a:lnSpc>
            </a:pPr>
            <a:r>
              <a:rPr lang="en-US" sz="5400" dirty="0"/>
              <a:t>$16.5M verdict for one of the decedents – 90% non-economic damages</a:t>
            </a:r>
          </a:p>
          <a:p>
            <a:pPr lvl="1">
              <a:lnSpc>
                <a:spcPct val="90000"/>
              </a:lnSpc>
            </a:pPr>
            <a:r>
              <a:rPr lang="en-US" sz="5400" i="1" dirty="0"/>
              <a:t>Big case but the Court’s reasoning as to improper anchors applies to smaller cases too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6A8492-035A-D065-E4E2-8B80DAAAB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6968" y="2607013"/>
            <a:ext cx="14107032" cy="102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74642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EXAMPLES OF TRIAL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5400" dirty="0"/>
              <a:t>In closing, counsel referenced a $71 million cost of</a:t>
            </a:r>
            <a:br>
              <a:rPr lang="en-US" sz="5400" dirty="0"/>
            </a:br>
            <a:r>
              <a:rPr lang="en-US" sz="5400" dirty="0"/>
              <a:t>F-18 fighter jet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2CC8F5-8F9C-DC0F-B152-37EA055E1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3384" y="2799184"/>
            <a:ext cx="13820616" cy="727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572313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EXAMPLES OF TRIAL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5400" dirty="0"/>
              <a:t>… and a Rothko painting that sold for $186M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AB2F8E-BD01-2167-3C11-60FE5E10C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518" y="2560589"/>
            <a:ext cx="9862274" cy="1032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63564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EXAMPLES OF TRIAL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5400" dirty="0"/>
              <a:t>Texas Supreme Court - Reversed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C22BE8-B1AC-868B-6C8E-1345CA7E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8188" y="2638783"/>
            <a:ext cx="12489758" cy="103791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0DFA4B-237E-C964-44A0-5FB418C3B174}"/>
                  </a:ext>
                </a:extLst>
              </p14:cNvPr>
              <p14:cNvContentPartPr/>
              <p14:nvPr/>
            </p14:nvContentPartPr>
            <p14:xfrm>
              <a:off x="13782502" y="5618782"/>
              <a:ext cx="8793360" cy="101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0DFA4B-237E-C964-44A0-5FB418C3B1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28502" y="5511142"/>
                <a:ext cx="890100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B1F5157-DED9-E665-50FA-6F714BCBFE48}"/>
                  </a:ext>
                </a:extLst>
              </p14:cNvPr>
              <p14:cNvContentPartPr/>
              <p14:nvPr/>
            </p14:nvContentPartPr>
            <p14:xfrm>
              <a:off x="11521342" y="6483142"/>
              <a:ext cx="10905120" cy="101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B1F5157-DED9-E665-50FA-6F714BCBFE4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467342" y="6375502"/>
                <a:ext cx="1101276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0D4FF8B-A109-FCB2-E68F-46585544A756}"/>
                  </a:ext>
                </a:extLst>
              </p14:cNvPr>
              <p14:cNvContentPartPr/>
              <p14:nvPr/>
            </p14:nvContentPartPr>
            <p14:xfrm>
              <a:off x="11538262" y="7397542"/>
              <a:ext cx="3191400" cy="10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0D4FF8B-A109-FCB2-E68F-46585544A7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484262" y="7289542"/>
                <a:ext cx="32990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B99B259-0E35-FEF5-3F7C-C9466890231C}"/>
                  </a:ext>
                </a:extLst>
              </p14:cNvPr>
              <p14:cNvContentPartPr/>
              <p14:nvPr/>
            </p14:nvContentPartPr>
            <p14:xfrm>
              <a:off x="15211342" y="7328422"/>
              <a:ext cx="7231320" cy="691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B99B259-0E35-FEF5-3F7C-C946689023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5157342" y="7220422"/>
                <a:ext cx="7338960" cy="2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6E190F1-6742-F9AB-763B-8B23FA269EA3}"/>
                  </a:ext>
                </a:extLst>
              </p14:cNvPr>
              <p14:cNvContentPartPr/>
              <p14:nvPr/>
            </p14:nvContentPartPr>
            <p14:xfrm>
              <a:off x="11587222" y="8177662"/>
              <a:ext cx="10892880" cy="118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6E190F1-6742-F9AB-763B-8B23FA269EA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33222" y="8070022"/>
                <a:ext cx="1100052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7493519-A82A-318F-0BBD-999A466D8807}"/>
                  </a:ext>
                </a:extLst>
              </p14:cNvPr>
              <p14:cNvContentPartPr/>
              <p14:nvPr/>
            </p14:nvContentPartPr>
            <p14:xfrm>
              <a:off x="11538262" y="8994142"/>
              <a:ext cx="10904400" cy="133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7493519-A82A-318F-0BBD-999A466D880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484262" y="8886502"/>
                <a:ext cx="1101204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0D4869D-34B4-C0C2-4E21-50A3CA741605}"/>
                  </a:ext>
                </a:extLst>
              </p14:cNvPr>
              <p14:cNvContentPartPr/>
              <p14:nvPr/>
            </p14:nvContentPartPr>
            <p14:xfrm>
              <a:off x="11538262" y="9808462"/>
              <a:ext cx="10982520" cy="266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0D4869D-34B4-C0C2-4E21-50A3CA74160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484262" y="9700822"/>
                <a:ext cx="1109016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03993F9-C4FE-7EB8-7F41-CE46AD8A0E5D}"/>
                  </a:ext>
                </a:extLst>
              </p14:cNvPr>
              <p14:cNvContentPartPr/>
              <p14:nvPr/>
            </p14:nvContentPartPr>
            <p14:xfrm>
              <a:off x="11488222" y="10721782"/>
              <a:ext cx="10887480" cy="136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03993F9-C4FE-7EB8-7F41-CE46AD8A0E5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434222" y="10613782"/>
                <a:ext cx="10995120" cy="3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5CE6398-C138-D256-5D65-86475765C15C}"/>
                  </a:ext>
                </a:extLst>
              </p14:cNvPr>
              <p14:cNvContentPartPr/>
              <p14:nvPr/>
            </p14:nvContentPartPr>
            <p14:xfrm>
              <a:off x="11686942" y="11635462"/>
              <a:ext cx="10838160" cy="802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5CE6398-C138-D256-5D65-86475765C15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633302" y="11527462"/>
                <a:ext cx="10945800" cy="29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3E3FC5C-2E90-9DCD-65AB-FA6BDC5FF638}"/>
                  </a:ext>
                </a:extLst>
              </p14:cNvPr>
              <p14:cNvContentPartPr/>
              <p14:nvPr/>
            </p14:nvContentPartPr>
            <p14:xfrm>
              <a:off x="11538262" y="12550942"/>
              <a:ext cx="9064800" cy="2840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3E3FC5C-2E90-9DCD-65AB-FA6BDC5FF63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484262" y="12443302"/>
                <a:ext cx="9172440" cy="49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5629880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EXAMPLES OF TRIAL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/>
          </a:bodyPr>
          <a:lstStyle/>
          <a:p>
            <a:pPr lvl="1">
              <a:lnSpc>
                <a:spcPct val="90000"/>
              </a:lnSpc>
            </a:pPr>
            <a:r>
              <a:rPr lang="en-US" sz="5400" dirty="0"/>
              <a:t>Texas Supreme Court – Reversed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r>
              <a:rPr lang="en-US" sz="5400" dirty="0"/>
              <a:t>How to determine non-economic damages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2">
              <a:lnSpc>
                <a:spcPct val="90000"/>
              </a:lnSpc>
            </a:pPr>
            <a:r>
              <a:rPr lang="en-US" sz="5000" dirty="0"/>
              <a:t>Hard to do</a:t>
            </a:r>
          </a:p>
          <a:p>
            <a:pPr marL="1828800" lvl="2" indent="0">
              <a:lnSpc>
                <a:spcPct val="90000"/>
              </a:lnSpc>
              <a:buNone/>
            </a:pPr>
            <a:endParaRPr lang="en-US" sz="5000" dirty="0"/>
          </a:p>
          <a:p>
            <a:pPr lvl="2">
              <a:lnSpc>
                <a:spcPct val="90000"/>
              </a:lnSpc>
            </a:pPr>
            <a:r>
              <a:rPr lang="en-US" sz="5000" dirty="0"/>
              <a:t>This case example of how “not to do it”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51ECE-2588-2164-9C3B-3653F6F9B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9106" y="2993045"/>
            <a:ext cx="11933672" cy="960603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144057-0822-5119-93DC-F769BC8F02EA}"/>
                  </a:ext>
                </a:extLst>
              </p14:cNvPr>
              <p14:cNvContentPartPr/>
              <p14:nvPr/>
            </p14:nvContentPartPr>
            <p14:xfrm>
              <a:off x="13200022" y="3572182"/>
              <a:ext cx="7309440" cy="46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144057-0822-5119-93DC-F769BC8F02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146022" y="3464542"/>
                <a:ext cx="74170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9F2B2F5-AC3F-A09C-A1AF-2833F7DB5FD4}"/>
                  </a:ext>
                </a:extLst>
              </p14:cNvPr>
              <p14:cNvContentPartPr/>
              <p14:nvPr/>
            </p14:nvContentPartPr>
            <p14:xfrm>
              <a:off x="17872102" y="7246702"/>
              <a:ext cx="5318280" cy="36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9F2B2F5-AC3F-A09C-A1AF-2833F7DB5FD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18102" y="7138702"/>
                <a:ext cx="5425920" cy="25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6ACBD36-CC45-69FC-0865-A48929A6AFD3}"/>
                  </a:ext>
                </a:extLst>
              </p14:cNvPr>
              <p14:cNvContentPartPr/>
              <p14:nvPr/>
            </p14:nvContentPartPr>
            <p14:xfrm>
              <a:off x="12285622" y="7796062"/>
              <a:ext cx="10878840" cy="1184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6ACBD36-CC45-69FC-0865-A48929A6AFD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231622" y="7688422"/>
                <a:ext cx="1098648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A97878E-CFA0-97A4-B968-35D5957C9065}"/>
                  </a:ext>
                </a:extLst>
              </p14:cNvPr>
              <p14:cNvContentPartPr/>
              <p14:nvPr/>
            </p14:nvContentPartPr>
            <p14:xfrm>
              <a:off x="12302542" y="8428222"/>
              <a:ext cx="5021280" cy="50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A97878E-CFA0-97A4-B968-35D5957C906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248542" y="8320582"/>
                <a:ext cx="512892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BF1D406-18A3-73F0-3F84-D3708FB6C625}"/>
                  </a:ext>
                </a:extLst>
              </p14:cNvPr>
              <p14:cNvContentPartPr/>
              <p14:nvPr/>
            </p14:nvContentPartPr>
            <p14:xfrm>
              <a:off x="13299742" y="9076222"/>
              <a:ext cx="9747720" cy="185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BF1D406-18A3-73F0-3F84-D3708FB6C6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246102" y="8968582"/>
                <a:ext cx="9855360" cy="40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1D286D0-A114-E952-862F-3D919B7EFE92}"/>
                  </a:ext>
                </a:extLst>
              </p14:cNvPr>
              <p14:cNvContentPartPr/>
              <p14:nvPr/>
            </p14:nvContentPartPr>
            <p14:xfrm>
              <a:off x="12285622" y="9657982"/>
              <a:ext cx="10721160" cy="1515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1D286D0-A114-E952-862F-3D919B7EFE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231622" y="9549982"/>
                <a:ext cx="108288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81AB85-AD5C-CB1D-22EC-A714A82D38E0}"/>
                  </a:ext>
                </a:extLst>
              </p14:cNvPr>
              <p14:cNvContentPartPr/>
              <p14:nvPr/>
            </p14:nvContentPartPr>
            <p14:xfrm>
              <a:off x="12252502" y="10288342"/>
              <a:ext cx="11126880" cy="119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81AB85-AD5C-CB1D-22EC-A714A82D38E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98862" y="10180342"/>
                <a:ext cx="1123452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EC1C748-9A18-79D9-504D-8C2D348AAA00}"/>
                  </a:ext>
                </a:extLst>
              </p14:cNvPr>
              <p14:cNvContentPartPr/>
              <p14:nvPr/>
            </p14:nvContentPartPr>
            <p14:xfrm>
              <a:off x="12169702" y="10836622"/>
              <a:ext cx="10935000" cy="153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EC1C748-9A18-79D9-504D-8C2D348AAA0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115702" y="10728622"/>
                <a:ext cx="11042640" cy="36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5264B1A-BD1C-7EFE-EBBE-5B991BC44F16}"/>
                  </a:ext>
                </a:extLst>
              </p14:cNvPr>
              <p14:cNvContentPartPr/>
              <p14:nvPr/>
            </p14:nvContentPartPr>
            <p14:xfrm>
              <a:off x="12302542" y="11420182"/>
              <a:ext cx="6270480" cy="67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5264B1A-BD1C-7EFE-EBBE-5B991BC44F1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2248542" y="11312542"/>
                <a:ext cx="637812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69ADE7A-F750-E994-7633-A6BA4DD0EA73}"/>
                  </a:ext>
                </a:extLst>
              </p14:cNvPr>
              <p14:cNvContentPartPr/>
              <p14:nvPr/>
            </p14:nvContentPartPr>
            <p14:xfrm>
              <a:off x="19019062" y="11436382"/>
              <a:ext cx="4339440" cy="352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69ADE7A-F750-E994-7633-A6BA4DD0EA73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8965422" y="11328382"/>
                <a:ext cx="444708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D50AE5F-3A57-6106-E7B2-23C285E11238}"/>
                  </a:ext>
                </a:extLst>
              </p14:cNvPr>
              <p14:cNvContentPartPr/>
              <p14:nvPr/>
            </p14:nvContentPartPr>
            <p14:xfrm>
              <a:off x="12285622" y="12100942"/>
              <a:ext cx="10685520" cy="86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D50AE5F-3A57-6106-E7B2-23C285E11238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2231622" y="11993302"/>
                <a:ext cx="1079316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2190605-AA6A-E270-33DC-570089EBFA4B}"/>
                  </a:ext>
                </a:extLst>
              </p14:cNvPr>
              <p14:cNvContentPartPr/>
              <p14:nvPr/>
            </p14:nvContentPartPr>
            <p14:xfrm>
              <a:off x="12252502" y="12668302"/>
              <a:ext cx="9558000" cy="66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2190605-AA6A-E270-33DC-570089EBFA4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198862" y="12560302"/>
                <a:ext cx="9665640" cy="28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303767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EXAMPLES OF TRIAL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 fontScale="70000" lnSpcReduction="20000"/>
          </a:bodyPr>
          <a:lstStyle/>
          <a:p>
            <a:pPr lvl="1">
              <a:lnSpc>
                <a:spcPct val="90000"/>
              </a:lnSpc>
            </a:pPr>
            <a:r>
              <a:rPr lang="en-US" sz="5400" dirty="0"/>
              <a:t>So, in smaller cases, may not get anchors like fighter jets, or priceless paintings, but may get:</a:t>
            </a:r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r>
              <a:rPr lang="en-US" sz="5000" u="sng" dirty="0"/>
              <a:t>Per diem arguments </a:t>
            </a:r>
            <a:r>
              <a:rPr lang="en-US" sz="5000" dirty="0"/>
              <a:t>– in pain every day, give $___ for 8 hours a day, 5 days a week for life expectancy</a:t>
            </a:r>
          </a:p>
          <a:p>
            <a:pPr lvl="2">
              <a:lnSpc>
                <a:spcPct val="90000"/>
              </a:lnSpc>
            </a:pPr>
            <a:endParaRPr lang="en-US" sz="5000" dirty="0"/>
          </a:p>
          <a:p>
            <a:pPr lvl="2">
              <a:lnSpc>
                <a:spcPct val="90000"/>
              </a:lnSpc>
            </a:pPr>
            <a:r>
              <a:rPr lang="en-US" sz="5000" dirty="0"/>
              <a:t>Asking for a number or </a:t>
            </a:r>
            <a:r>
              <a:rPr lang="en-US" sz="5000" u="sng" dirty="0"/>
              <a:t>hourly rate </a:t>
            </a:r>
            <a:r>
              <a:rPr lang="en-US" sz="5000" dirty="0"/>
              <a:t>for each component of pain and suffering</a:t>
            </a:r>
          </a:p>
          <a:p>
            <a:pPr marL="1828800" lvl="2" indent="0">
              <a:lnSpc>
                <a:spcPct val="90000"/>
              </a:lnSpc>
              <a:buNone/>
            </a:pPr>
            <a:endParaRPr lang="en-US" sz="5000" dirty="0"/>
          </a:p>
          <a:p>
            <a:pPr lvl="2">
              <a:lnSpc>
                <a:spcPct val="90000"/>
              </a:lnSpc>
            </a:pPr>
            <a:r>
              <a:rPr lang="en-US" sz="5000" u="sng" dirty="0"/>
              <a:t>Can’t do something I love </a:t>
            </a:r>
            <a:r>
              <a:rPr lang="en-US" sz="5000" dirty="0"/>
              <a:t>.. riding bike, playing with child, walking pets</a:t>
            </a:r>
          </a:p>
          <a:p>
            <a:pPr marL="1828800" lvl="2" indent="0">
              <a:lnSpc>
                <a:spcPct val="90000"/>
              </a:lnSpc>
              <a:buNone/>
            </a:pPr>
            <a:endParaRPr lang="en-US" sz="5000" dirty="0"/>
          </a:p>
          <a:p>
            <a:pPr lvl="2">
              <a:lnSpc>
                <a:spcPct val="90000"/>
              </a:lnSpc>
            </a:pPr>
            <a:r>
              <a:rPr lang="en-US" sz="5000" dirty="0"/>
              <a:t>Not seeking medicals or lost wages to  focus on </a:t>
            </a:r>
            <a:r>
              <a:rPr lang="en-US" sz="5000" i="1" dirty="0"/>
              <a:t>bigger</a:t>
            </a:r>
            <a:r>
              <a:rPr lang="en-US" sz="5000" dirty="0"/>
              <a:t> anchors . . .</a:t>
            </a:r>
            <a:endParaRPr lang="en-US" sz="5400" dirty="0"/>
          </a:p>
        </p:txBody>
      </p:sp>
      <p:pic>
        <p:nvPicPr>
          <p:cNvPr id="2050" name="Picture 2" descr="Tips for dog walking">
            <a:extLst>
              <a:ext uri="{FF2B5EF4-FFF2-40B4-BE49-F238E27FC236}">
                <a16:creationId xmlns:a16="http://schemas.microsoft.com/office/drawing/2014/main" id="{01417E95-AEA7-268B-73C8-D5B20F703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200" y="2898804"/>
            <a:ext cx="12238472" cy="999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164659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13054902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buNone/>
            </a:pPr>
            <a:endParaRPr lang="en-US" sz="6000" b="1" dirty="0"/>
          </a:p>
          <a:p>
            <a:pPr marL="914400" lvl="1" indent="0">
              <a:lnSpc>
                <a:spcPct val="90000"/>
              </a:lnSpc>
              <a:buNone/>
            </a:pPr>
            <a:r>
              <a:rPr lang="en-US" sz="6000" b="1" dirty="0"/>
              <a:t>So now that we know what anchoring is and what plaintiffs are doing …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6000" b="1" dirty="0"/>
          </a:p>
          <a:p>
            <a:pPr marL="914400" lvl="1" indent="0">
              <a:lnSpc>
                <a:spcPct val="90000"/>
              </a:lnSpc>
              <a:buNone/>
            </a:pPr>
            <a:r>
              <a:rPr lang="en-US" sz="6000" b="1" i="1" dirty="0"/>
              <a:t>What can we do about it?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6000" dirty="0"/>
          </a:p>
          <a:p>
            <a:pPr lvl="1">
              <a:lnSpc>
                <a:spcPct val="90000"/>
              </a:lnSpc>
            </a:pPr>
            <a:endParaRPr lang="en-US" sz="6000" dirty="0"/>
          </a:p>
          <a:p>
            <a:pPr lvl="2">
              <a:lnSpc>
                <a:spcPct val="90000"/>
              </a:lnSpc>
            </a:pPr>
            <a:endParaRPr lang="en-US" sz="6000" dirty="0"/>
          </a:p>
        </p:txBody>
      </p:sp>
      <p:pic>
        <p:nvPicPr>
          <p:cNvPr id="1028" name="Picture 4" descr="4+ Hundred Confused Attorney Royalty-Free Images, Stock Photos &amp; Pictures |  Shutterstock">
            <a:extLst>
              <a:ext uri="{FF2B5EF4-FFF2-40B4-BE49-F238E27FC236}">
                <a16:creationId xmlns:a16="http://schemas.microsoft.com/office/drawing/2014/main" id="{64BA56AC-C965-1E39-86D5-9AFFEBEDE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" t="-519" r="-2786" b="6089"/>
          <a:stretch/>
        </p:blipFill>
        <p:spPr bwMode="auto">
          <a:xfrm>
            <a:off x="11674928" y="2596244"/>
            <a:ext cx="13054901" cy="901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87686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9862276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buNone/>
            </a:pPr>
            <a:r>
              <a:rPr lang="en-US" sz="5400" b="1" dirty="0"/>
              <a:t>Strategies </a:t>
            </a:r>
            <a:r>
              <a:rPr lang="en-US" sz="5400" b="1" i="1" dirty="0"/>
              <a:t>before trial</a:t>
            </a:r>
            <a:r>
              <a:rPr lang="en-US" sz="5400" b="1" dirty="0"/>
              <a:t>:</a:t>
            </a:r>
          </a:p>
          <a:p>
            <a:pPr lvl="1">
              <a:lnSpc>
                <a:spcPct val="90000"/>
              </a:lnSpc>
            </a:pPr>
            <a:endParaRPr lang="en-US" sz="5400" b="1" u="sng" dirty="0"/>
          </a:p>
          <a:p>
            <a:pPr lvl="1">
              <a:lnSpc>
                <a:spcPct val="90000"/>
              </a:lnSpc>
            </a:pPr>
            <a:r>
              <a:rPr lang="en-US" sz="5400" dirty="0"/>
              <a:t>Motions </a:t>
            </a:r>
            <a:r>
              <a:rPr lang="en-US" sz="5400" i="1" dirty="0"/>
              <a:t>in </a:t>
            </a:r>
            <a:r>
              <a:rPr lang="en-US" sz="5400" i="1" dirty="0" err="1"/>
              <a:t>limine</a:t>
            </a:r>
            <a:endParaRPr lang="en-US" sz="5400" i="1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1">
              <a:lnSpc>
                <a:spcPct val="90000"/>
              </a:lnSpc>
            </a:pPr>
            <a:r>
              <a:rPr lang="en-US" sz="5400" i="1" dirty="0" err="1"/>
              <a:t>Voir</a:t>
            </a:r>
            <a:r>
              <a:rPr lang="en-US" sz="5400" i="1" dirty="0"/>
              <a:t> Dire</a:t>
            </a: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11266" name="Picture 2" descr="2,800+ Boat Anchor Underwater Stock Photos, Pictures &amp; Royalty-Free Images  - iStock">
            <a:extLst>
              <a:ext uri="{FF2B5EF4-FFF2-40B4-BE49-F238E27FC236}">
                <a16:creationId xmlns:a16="http://schemas.microsoft.com/office/drawing/2014/main" id="{8DB669DE-3EE0-AA80-519A-70386C8A6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056" y="2848151"/>
            <a:ext cx="12769616" cy="849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9004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ouble-click to edit"/>
          <p:cNvSpPr txBox="1">
            <a:spLocks noGrp="1"/>
          </p:cNvSpPr>
          <p:nvPr>
            <p:ph type="title"/>
          </p:nvPr>
        </p:nvSpPr>
        <p:spPr>
          <a:xfrm>
            <a:off x="11918722" y="7683370"/>
            <a:ext cx="11452019" cy="5916251"/>
          </a:xfrm>
          <a:prstGeom prst="rect">
            <a:avLst/>
          </a:prstGeom>
        </p:spPr>
        <p:txBody>
          <a:bodyPr/>
          <a:lstStyle/>
          <a:p>
            <a:r>
              <a:rPr lang="en-US" i="1" dirty="0">
                <a:solidFill>
                  <a:srgbClr val="147BD1"/>
                </a:solidFill>
              </a:rPr>
              <a:t>Hot Takes!</a:t>
            </a:r>
            <a:br>
              <a:rPr lang="en-US" i="1" dirty="0">
                <a:solidFill>
                  <a:srgbClr val="147BD1"/>
                </a:solidFill>
              </a:rPr>
            </a:br>
            <a:br>
              <a:rPr lang="en-US" dirty="0"/>
            </a:br>
            <a:r>
              <a:rPr lang="en-US" sz="4800" i="1" dirty="0">
                <a:solidFill>
                  <a:schemeClr val="bg1"/>
                </a:solidFill>
              </a:rPr>
              <a:t>What do you mean Plaintiff is NOT seeking medical specials at trial ??!</a:t>
            </a:r>
            <a:br>
              <a:rPr lang="en-US" sz="4800" i="1" dirty="0">
                <a:solidFill>
                  <a:schemeClr val="bg1"/>
                </a:solidFill>
              </a:rPr>
            </a:br>
            <a:br>
              <a:rPr lang="en-US" sz="4800" i="1" dirty="0">
                <a:solidFill>
                  <a:schemeClr val="bg1"/>
                </a:solidFill>
              </a:rPr>
            </a:br>
            <a:r>
              <a:rPr lang="en-US" sz="4800" dirty="0">
                <a:solidFill>
                  <a:schemeClr val="bg1"/>
                </a:solidFill>
                <a:sym typeface="Helvetica"/>
              </a:rPr>
              <a:t>Identifying and Combatting Improper Tactics To Inflate Damages</a:t>
            </a:r>
            <a:br>
              <a:rPr lang="en-US" sz="4800" dirty="0">
                <a:solidFill>
                  <a:schemeClr val="bg1"/>
                </a:solidFill>
                <a:sym typeface="Helvetica"/>
              </a:rPr>
            </a:br>
            <a:endParaRPr sz="4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6" y="3044093"/>
            <a:ext cx="14829273" cy="9991217"/>
          </a:xfrm>
        </p:spPr>
        <p:txBody>
          <a:bodyPr wrap="square" anchor="t">
            <a:normAutofit fontScale="92500" lnSpcReduction="20000"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400" b="1" dirty="0"/>
              <a:t>Motions </a:t>
            </a:r>
            <a:r>
              <a:rPr lang="en-US" sz="5400" b="1" i="1" dirty="0"/>
              <a:t>in </a:t>
            </a:r>
            <a:r>
              <a:rPr lang="en-US" sz="5400" b="1" i="1" dirty="0" err="1"/>
              <a:t>Limine</a:t>
            </a:r>
            <a:endParaRPr lang="en-US" sz="5400" b="1" dirty="0"/>
          </a:p>
          <a:p>
            <a:pPr marL="914400" lvl="1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5400" b="1" dirty="0"/>
              <a:t>1. 	Ask judge to exclude arguments based 	on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Different facts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Different people </a:t>
            </a:r>
            <a:r>
              <a:rPr lang="en-US" sz="5000" dirty="0"/>
              <a:t>(e.g., celebrities, athletes)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Different injuries/damages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Non-sequiturs</a:t>
            </a:r>
            <a:r>
              <a:rPr lang="en-US" sz="5000" dirty="0"/>
              <a:t> (e.g., lotto jackpots, CEO compensation, expensive things)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“Per diem” arguments</a:t>
            </a:r>
          </a:p>
          <a:p>
            <a:pPr marL="1828800" lvl="2" indent="0">
              <a:lnSpc>
                <a:spcPct val="90000"/>
              </a:lnSpc>
              <a:spcAft>
                <a:spcPts val="1800"/>
              </a:spcAft>
              <a:buNone/>
            </a:pPr>
            <a:endParaRPr lang="en-US" sz="5000" i="1" dirty="0"/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b="1" dirty="0"/>
              <a:t>Same arguments in Texas case apply to smaller cases </a:t>
            </a:r>
          </a:p>
          <a:p>
            <a:pPr marL="914400" lvl="1" indent="0">
              <a:lnSpc>
                <a:spcPct val="90000"/>
              </a:lnSpc>
              <a:spcAft>
                <a:spcPts val="1800"/>
              </a:spcAft>
              <a:buNone/>
            </a:pPr>
            <a:endParaRPr lang="en-US" sz="50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2050" name="Picture 2" descr="Confused Cartoon Judge Stock Illustration - Download Image Now - 2015,  Adult, Adults Only - iStock">
            <a:extLst>
              <a:ext uri="{FF2B5EF4-FFF2-40B4-BE49-F238E27FC236}">
                <a16:creationId xmlns:a16="http://schemas.microsoft.com/office/drawing/2014/main" id="{F1DDF9F2-B6FD-3DE9-8843-5F677B96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178" y="3233057"/>
            <a:ext cx="8375156" cy="76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902507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6" y="3044093"/>
            <a:ext cx="14829273" cy="9991217"/>
          </a:xfrm>
        </p:spPr>
        <p:txBody>
          <a:bodyPr wrap="square" anchor="t">
            <a:normAutofit fontScale="92500" lnSpcReduction="10000"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400" b="1" dirty="0"/>
              <a:t>Motions </a:t>
            </a:r>
            <a:r>
              <a:rPr lang="en-US" sz="5400" b="1" i="1" dirty="0"/>
              <a:t>in </a:t>
            </a:r>
            <a:r>
              <a:rPr lang="en-US" sz="5400" b="1" i="1" dirty="0" err="1"/>
              <a:t>Limine</a:t>
            </a:r>
            <a:endParaRPr lang="en-US" sz="5400" b="1" dirty="0"/>
          </a:p>
          <a:p>
            <a:pPr marL="914400" lvl="1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5900" b="1" dirty="0"/>
              <a:t>2.	Ask judge to allow </a:t>
            </a:r>
            <a:r>
              <a:rPr lang="en-US" sz="5900" b="1" i="1" u="sng" dirty="0"/>
              <a:t>Defendants</a:t>
            </a:r>
            <a:r>
              <a:rPr lang="en-US" sz="5900" b="1" dirty="0"/>
              <a:t> to 	put in evidence of medical 	expenses</a:t>
            </a:r>
          </a:p>
          <a:p>
            <a:pPr marL="914400" lvl="1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5900" b="1" dirty="0"/>
              <a:t>	</a:t>
            </a:r>
            <a:r>
              <a:rPr lang="en-US" sz="5900" dirty="0"/>
              <a:t>[or challenge </a:t>
            </a:r>
            <a:r>
              <a:rPr lang="en-US" sz="5900" i="1" dirty="0"/>
              <a:t>Plaintiffs</a:t>
            </a:r>
            <a:r>
              <a:rPr lang="en-US" sz="5900" dirty="0"/>
              <a:t> motion to 	exclude such evidence when their 	recovery is not being sought]</a:t>
            </a:r>
          </a:p>
          <a:p>
            <a:pPr marL="914400" lvl="1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5900" i="1" dirty="0"/>
              <a:t>	Primary Argument </a:t>
            </a:r>
            <a:r>
              <a:rPr lang="en-US" sz="5900" b="1" dirty="0"/>
              <a:t>- 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Medical bills </a:t>
            </a:r>
            <a:r>
              <a:rPr lang="en-US" sz="5000" i="1" dirty="0"/>
              <a:t>are </a:t>
            </a:r>
            <a:r>
              <a:rPr lang="en-US" sz="5000" dirty="0"/>
              <a:t>relevant to determine the nature and extent of the claimed injuries and it should not matter who puts in the evidence.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2050" name="Picture 2" descr="Confused Cartoon Judge Stock Illustration - Download Image Now - 2015,  Adult, Adults Only - iStock">
            <a:extLst>
              <a:ext uri="{FF2B5EF4-FFF2-40B4-BE49-F238E27FC236}">
                <a16:creationId xmlns:a16="http://schemas.microsoft.com/office/drawing/2014/main" id="{F1DDF9F2-B6FD-3DE9-8843-5F677B96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178" y="3233057"/>
            <a:ext cx="8375156" cy="76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981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DEFENSE CASES FOR USING MEDICAL BILLS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6" y="3044093"/>
            <a:ext cx="14829273" cy="9991217"/>
          </a:xfrm>
        </p:spPr>
        <p:txBody>
          <a:bodyPr wrap="square" anchor="t">
            <a:normAutofit fontScale="85000" lnSpcReduction="20000"/>
          </a:bodyPr>
          <a:lstStyle/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000" b="1" i="1" u="sng" dirty="0" err="1"/>
              <a:t>Nestler</a:t>
            </a:r>
            <a:r>
              <a:rPr lang="en-US" sz="5000" b="1" i="1" u="sng" dirty="0"/>
              <a:t> v. Fields</a:t>
            </a:r>
            <a:r>
              <a:rPr lang="en-US" sz="5000" dirty="0"/>
              <a:t>, 824 S.E.2d 461 (SC App. 2021) 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Jury awarded plaintiff $7,117 in damages – the amount of his medical bills.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Plaintiff did not put up medical bills  – </a:t>
            </a:r>
            <a:r>
              <a:rPr lang="en-US" sz="5000" i="1" dirty="0"/>
              <a:t>the Defense did</a:t>
            </a:r>
            <a:endParaRPr lang="en-US" sz="5000" dirty="0"/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Plaintiff’s strategy was to focus on pain &amp; suffering</a:t>
            </a:r>
          </a:p>
          <a:p>
            <a:pPr lvl="3">
              <a:lnSpc>
                <a:spcPct val="90000"/>
              </a:lnSpc>
              <a:spcAft>
                <a:spcPts val="1800"/>
              </a:spcAft>
            </a:pPr>
            <a:r>
              <a:rPr lang="en-US" sz="4600" dirty="0"/>
              <a:t>Objected to defense introducing bills which “bore no relation to the magnitude of his damages” and were misleading to the jury and unfairly prejudicial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Appellate Court upheld trial court:</a:t>
            </a:r>
          </a:p>
          <a:p>
            <a:pPr lvl="3">
              <a:lnSpc>
                <a:spcPct val="90000"/>
              </a:lnSpc>
              <a:spcAft>
                <a:spcPts val="1800"/>
              </a:spcAft>
            </a:pPr>
            <a:r>
              <a:rPr lang="en-US" sz="4600" i="1" dirty="0"/>
              <a:t>“We see no reason [the jury] should be kept ignorant of the cost of [plaintiff’s] medical treatment in determining the facts. What they did with that evidence was largely up to them . . .”</a:t>
            </a:r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2050" name="Picture 2" descr="Confused Cartoon Judge Stock Illustration - Download Image Now - 2015,  Adult, Adults Only - iStock">
            <a:extLst>
              <a:ext uri="{FF2B5EF4-FFF2-40B4-BE49-F238E27FC236}">
                <a16:creationId xmlns:a16="http://schemas.microsoft.com/office/drawing/2014/main" id="{F1DDF9F2-B6FD-3DE9-8843-5F677B96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178" y="3233057"/>
            <a:ext cx="8375156" cy="76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623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DEFENSE CASES FOR USING MEDICAL BILLS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6" y="3044093"/>
            <a:ext cx="14829273" cy="9991217"/>
          </a:xfrm>
        </p:spPr>
        <p:txBody>
          <a:bodyPr wrap="square" anchor="t">
            <a:normAutofit fontScale="70000" lnSpcReduction="20000"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800" b="1" i="1" u="sng" dirty="0"/>
              <a:t>Gladstone v West Bend Mutual</a:t>
            </a:r>
            <a:r>
              <a:rPr lang="en-US" sz="5100" dirty="0"/>
              <a:t>, 166 N.E.2d 362 (Ind. App. 2021)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Jury award of </a:t>
            </a:r>
            <a:r>
              <a:rPr lang="en-US" sz="5000" i="1" dirty="0"/>
              <a:t>$0.00 </a:t>
            </a:r>
            <a:r>
              <a:rPr lang="en-US" sz="5000" dirty="0"/>
              <a:t>in damages.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Plaintiff moved to exclude evidence of medical bills on the basis he was not seeking recovery of medical expenses.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Defendant filed a motion in </a:t>
            </a:r>
            <a:r>
              <a:rPr lang="en-US" sz="5000" dirty="0" err="1"/>
              <a:t>limine</a:t>
            </a:r>
            <a:r>
              <a:rPr lang="en-US" sz="5000" dirty="0"/>
              <a:t> seeking to present the bills – granted by court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000" dirty="0"/>
              <a:t>Appellate Court upheld trial court: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4600" i="1" dirty="0"/>
              <a:t>“We begin by rejecting [plaintiff’s] argument that evidence of medical bills is never relevant to the question of pain and suffering . Common sense and experience dictate that a more serious injury generally brings with it greater medical bills as well as pain and suffering.”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4600" i="1" dirty="0"/>
              <a:t>“. . .we decline [plaintiff’s] invitation to adopt a bright-line rule that evidence of medical bills is always inadmissible on relevance grounds when their recovery is not sought.”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2050" name="Picture 2" descr="Confused Cartoon Judge Stock Illustration - Download Image Now - 2015,  Adult, Adults Only - iStock">
            <a:extLst>
              <a:ext uri="{FF2B5EF4-FFF2-40B4-BE49-F238E27FC236}">
                <a16:creationId xmlns:a16="http://schemas.microsoft.com/office/drawing/2014/main" id="{F1DDF9F2-B6FD-3DE9-8843-5F677B96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178" y="3233057"/>
            <a:ext cx="8375156" cy="76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49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DEFENSE CASES FOR USING MEDICAL BILLS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6" y="3044093"/>
            <a:ext cx="14829273" cy="9991217"/>
          </a:xfrm>
        </p:spPr>
        <p:txBody>
          <a:bodyPr wrap="square" anchor="t">
            <a:normAutofit lnSpcReduction="10000"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100" b="1" i="1" u="sng" dirty="0"/>
              <a:t>Barkley v. Wallace</a:t>
            </a:r>
            <a:r>
              <a:rPr lang="en-US" sz="5100" dirty="0"/>
              <a:t>, 595 S.E.2d 271 (Va. 2004)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3500" dirty="0"/>
              <a:t>Plaintiff sought to introduce medical bills at civil trial - even though they had been discharged in bankruptcy – and claimed they were relevant for proving pain and suffering.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3500" dirty="0"/>
              <a:t>Trial Court agreed with defense that they were inadmissible under the circumstances.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3500" dirty="0"/>
              <a:t>Virginia Supreme Court reversed, finding: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3500" i="1" dirty="0"/>
              <a:t>“. . . the medical bills before us were relevant because they tended to establish the probability of [plaintiff’s] claims that she experienced pain and suffering as a result of he accident.” 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3500" u="sng" dirty="0"/>
              <a:t>Same Argument Should Apply to Defendants Use of the Medical Bills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3500" b="0" i="0" u="none" strike="noStrike" baseline="0" dirty="0">
                <a:latin typeface="+mn-lt"/>
              </a:rPr>
              <a:t>Not fair to only be admissible by plaintiffs to support the extent of the claimed  pain and suffering.</a:t>
            </a:r>
            <a:endParaRPr lang="en-US" sz="3500" dirty="0">
              <a:latin typeface="+mn-lt"/>
            </a:endParaRPr>
          </a:p>
          <a:p>
            <a:pPr marL="1828800" lvl="2" indent="0">
              <a:lnSpc>
                <a:spcPct val="90000"/>
              </a:lnSpc>
              <a:spcAft>
                <a:spcPts val="1800"/>
              </a:spcAft>
              <a:buNone/>
            </a:pPr>
            <a:endParaRPr lang="en-US" sz="46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2050" name="Picture 2" descr="Confused Cartoon Judge Stock Illustration - Download Image Now - 2015,  Adult, Adults Only - iStock">
            <a:extLst>
              <a:ext uri="{FF2B5EF4-FFF2-40B4-BE49-F238E27FC236}">
                <a16:creationId xmlns:a16="http://schemas.microsoft.com/office/drawing/2014/main" id="{F1DDF9F2-B6FD-3DE9-8843-5F677B967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0178" y="3233057"/>
            <a:ext cx="8375156" cy="766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640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7" y="3044093"/>
            <a:ext cx="10518529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400" b="1" i="1" u="sng" dirty="0" err="1"/>
              <a:t>Voir</a:t>
            </a:r>
            <a:r>
              <a:rPr lang="en-US" sz="5400" b="1" i="1" u="sng" dirty="0"/>
              <a:t> Dire </a:t>
            </a:r>
            <a:r>
              <a:rPr lang="en-US" sz="5400" b="1" u="sng" dirty="0"/>
              <a:t>Questions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Test jurors’ willingness to listen to evidence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Pre-try your case as much as judge/venue will allow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5400" dirty="0"/>
              <a:t>Emphasize jurors’ duty to</a:t>
            </a:r>
          </a:p>
          <a:p>
            <a:pPr lvl="2">
              <a:lnSpc>
                <a:spcPct val="90000"/>
              </a:lnSpc>
              <a:spcAft>
                <a:spcPts val="1200"/>
              </a:spcAft>
            </a:pPr>
            <a:r>
              <a:rPr lang="en-US" sz="5000" dirty="0"/>
              <a:t>Follow the law</a:t>
            </a:r>
          </a:p>
          <a:p>
            <a:pPr lvl="2">
              <a:lnSpc>
                <a:spcPct val="90000"/>
              </a:lnSpc>
            </a:pPr>
            <a:r>
              <a:rPr lang="en-US" sz="5000" dirty="0"/>
              <a:t>Consider the facts</a:t>
            </a:r>
            <a:br>
              <a:rPr lang="en-US" sz="5000" dirty="0"/>
            </a:br>
            <a:r>
              <a:rPr lang="en-US" sz="5000" dirty="0"/>
              <a:t>of</a:t>
            </a:r>
            <a:r>
              <a:rPr lang="en-US" sz="5000" i="1" dirty="0"/>
              <a:t> this case</a:t>
            </a:r>
            <a:endParaRPr lang="en-US" sz="50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4" name="Picture 2" descr="Funny Lawyer Cartoons Stock Photos - 3,546 Images | Shutterstock">
            <a:extLst>
              <a:ext uri="{FF2B5EF4-FFF2-40B4-BE49-F238E27FC236}">
                <a16:creationId xmlns:a16="http://schemas.microsoft.com/office/drawing/2014/main" id="{0C638FB7-0759-57C4-468C-90C0F9AEA8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92"/>
          <a:stretch/>
        </p:blipFill>
        <p:spPr bwMode="auto">
          <a:xfrm>
            <a:off x="11394583" y="2831822"/>
            <a:ext cx="12924016" cy="848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861009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7" y="3044093"/>
            <a:ext cx="13196416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400" b="1" u="sng" dirty="0"/>
              <a:t>Strategies </a:t>
            </a:r>
            <a:r>
              <a:rPr lang="en-US" sz="5400" b="1" i="1" u="sng" dirty="0"/>
              <a:t>During Trial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“Reverse Reptile” techniques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Timely objections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Attacking support for plaintiff’s anchor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5000" dirty="0"/>
              <a:t>Counter-Anchoring</a:t>
            </a:r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098034A-1ED4-1182-C9AC-45E0973D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7144" y="3184072"/>
            <a:ext cx="10518529" cy="761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5199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7" y="3044093"/>
            <a:ext cx="13261730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6000" b="1" dirty="0"/>
              <a:t>Reverse “Reptile” Techniques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Goes hand-in-hand with countering verdict anchoring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Humanize and create empathy for your client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Emphasize </a:t>
            </a:r>
            <a:r>
              <a:rPr lang="en-US" sz="5400" u="sng" dirty="0"/>
              <a:t>fairness</a:t>
            </a:r>
            <a:r>
              <a:rPr lang="en-US" sz="5400" dirty="0"/>
              <a:t> for </a:t>
            </a:r>
            <a:r>
              <a:rPr lang="en-US" sz="5400" b="1" i="1" dirty="0"/>
              <a:t>all</a:t>
            </a:r>
            <a:r>
              <a:rPr lang="en-US" sz="5400" i="1" dirty="0"/>
              <a:t> </a:t>
            </a:r>
            <a:r>
              <a:rPr lang="en-US" sz="5400" dirty="0"/>
              <a:t>parties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Make your client your biggest asset at trial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6148" name="Picture 4" descr="Clip Art Of An Iguana | Clipart | Pinterest | Iguanas, Clip Art ... | Green  iguana, Iguana, Reptiles">
            <a:extLst>
              <a:ext uri="{FF2B5EF4-FFF2-40B4-BE49-F238E27FC236}">
                <a16:creationId xmlns:a16="http://schemas.microsoft.com/office/drawing/2014/main" id="{C84ADCB3-C717-88A2-D1B5-B7FA4948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058" y="3044093"/>
            <a:ext cx="6373757" cy="469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ee Realistic Snake Cliparts, Download Free Realistic Snake Cliparts png  images, Free ClipArts on Clipart Library">
            <a:extLst>
              <a:ext uri="{FF2B5EF4-FFF2-40B4-BE49-F238E27FC236}">
                <a16:creationId xmlns:a16="http://schemas.microsoft.com/office/drawing/2014/main" id="{4223B508-D3EE-EEA2-AB6C-9463F56D8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6321" y="6440693"/>
            <a:ext cx="5519352" cy="510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629249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7" y="3044093"/>
            <a:ext cx="15289194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5400" b="1" dirty="0"/>
              <a:t>OBJECT!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During </a:t>
            </a:r>
            <a:r>
              <a:rPr lang="en-US" sz="5400" i="1" dirty="0" err="1"/>
              <a:t>voir</a:t>
            </a:r>
            <a:r>
              <a:rPr lang="en-US" sz="5400" i="1" dirty="0"/>
              <a:t> dire</a:t>
            </a:r>
            <a:endParaRPr lang="en-US" sz="5400" dirty="0"/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During opening statement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During closing argument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5400" dirty="0"/>
              <a:t>Be courteous and succinct—but be clear</a:t>
            </a:r>
          </a:p>
          <a:p>
            <a:pPr marL="914400" lvl="1" indent="0">
              <a:lnSpc>
                <a:spcPct val="90000"/>
              </a:lnSpc>
              <a:spcAft>
                <a:spcPts val="1200"/>
              </a:spcAft>
              <a:buNone/>
            </a:pPr>
            <a:endParaRPr lang="en-US" sz="5400" dirty="0"/>
          </a:p>
          <a:p>
            <a:pPr lvl="1">
              <a:lnSpc>
                <a:spcPct val="90000"/>
              </a:lnSpc>
              <a:spcAft>
                <a:spcPts val="1200"/>
              </a:spcAft>
            </a:pPr>
            <a:r>
              <a:rPr lang="en-US" sz="5400" b="1" i="1" dirty="0"/>
              <a:t>Contemporaneous</a:t>
            </a:r>
            <a:r>
              <a:rPr lang="en-US" sz="5400" i="1" dirty="0"/>
              <a:t> objection may be required to preserve issue for appeal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endParaRPr lang="en-US" sz="5400" b="1" dirty="0"/>
          </a:p>
          <a:p>
            <a:pPr lvl="1">
              <a:lnSpc>
                <a:spcPct val="90000"/>
              </a:lnSpc>
              <a:spcAft>
                <a:spcPts val="1200"/>
              </a:spcAft>
            </a:pPr>
            <a:endParaRPr lang="en-US" sz="50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2052" name="Picture 4" descr="How to Object to a Grand Jury Subpoena - 600 Camp600 Camp">
            <a:extLst>
              <a:ext uri="{FF2B5EF4-FFF2-40B4-BE49-F238E27FC236}">
                <a16:creationId xmlns:a16="http://schemas.microsoft.com/office/drawing/2014/main" id="{B4B63DB9-BAB8-4770-9C39-42EADFEA3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2518" y="3984171"/>
            <a:ext cx="7829985" cy="619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47143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14584344" cy="9991217"/>
          </a:xfrm>
        </p:spPr>
        <p:txBody>
          <a:bodyPr wrap="square" anchor="t">
            <a:normAutofit fontScale="92500" lnSpcReduction="20000"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6500" b="1" dirty="0"/>
              <a:t>Attack/Erode Plaintiff’s Anchor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Fairness/reasonableness—continue your theme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Just say it!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“That’s just a number he made up!”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“What does LeBron’s salary have to do with anything?”</a:t>
            </a:r>
          </a:p>
          <a:p>
            <a:pPr lvl="2">
              <a:lnSpc>
                <a:spcPct val="90000"/>
              </a:lnSpc>
              <a:spcAft>
                <a:spcPts val="1800"/>
              </a:spcAft>
            </a:pPr>
            <a:r>
              <a:rPr lang="en-US" sz="5000" i="1" dirty="0"/>
              <a:t>“Mrs. Plaintiff was never going to be a brain surgeon . . .”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Explain concept of anchoring to the jury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Set this all up by showing jury </a:t>
            </a:r>
            <a:r>
              <a:rPr lang="en-US" sz="5400" b="1" dirty="0"/>
              <a:t>you</a:t>
            </a:r>
            <a:r>
              <a:rPr lang="en-US" sz="5400" dirty="0"/>
              <a:t> are the reasonable one</a:t>
            </a:r>
          </a:p>
          <a:p>
            <a:pPr lvl="1">
              <a:lnSpc>
                <a:spcPct val="90000"/>
              </a:lnSpc>
              <a:spcAft>
                <a:spcPts val="1200"/>
              </a:spcAft>
            </a:pPr>
            <a:endParaRPr lang="en-US" sz="5400" b="1" dirty="0"/>
          </a:p>
          <a:p>
            <a:pPr lvl="1">
              <a:lnSpc>
                <a:spcPct val="90000"/>
              </a:lnSpc>
              <a:spcAft>
                <a:spcPts val="1200"/>
              </a:spcAft>
            </a:pPr>
            <a:endParaRPr lang="en-US" sz="50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9218" name="Picture 2" descr="Funny Legal Stock Illustrations – 1,292 Funny Legal Stock Illustrations,  Vectors &amp; Clipart - Dreamstime">
            <a:extLst>
              <a:ext uri="{FF2B5EF4-FFF2-40B4-BE49-F238E27FC236}">
                <a16:creationId xmlns:a16="http://schemas.microsoft.com/office/drawing/2014/main" id="{83382F58-2E7E-5D50-DD86-2A84E127D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4972" y="2635533"/>
            <a:ext cx="9410700" cy="8822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49758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D3B9F2-E76A-4349-8AD9-AD87191EF81F}"/>
              </a:ext>
            </a:extLst>
          </p:cNvPr>
          <p:cNvSpPr txBox="1"/>
          <p:nvPr/>
        </p:nvSpPr>
        <p:spPr>
          <a:xfrm>
            <a:off x="585713" y="8423808"/>
            <a:ext cx="130540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Lucida Sans" panose="020B0602030504020204" pitchFamily="34" charset="0"/>
              </a:rPr>
              <a:t>David H. Wilson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Sans" panose="020B0602030504020204" pitchFamily="34" charset="0"/>
              </a:rPr>
              <a:t>Hawkins Parnell &amp; Young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Sans" panose="020B0602030504020204" pitchFamily="34" charset="0"/>
              </a:rPr>
              <a:t>Atlanta, Georgia</a:t>
            </a:r>
            <a:br>
              <a:rPr lang="en-US" sz="2800" dirty="0">
                <a:solidFill>
                  <a:schemeClr val="bg1"/>
                </a:solidFill>
                <a:latin typeface="Lucida Sans" panose="020B0602030504020204" pitchFamily="34" charset="0"/>
              </a:rPr>
            </a:br>
            <a:r>
              <a:rPr lang="en-US" sz="2800" dirty="0">
                <a:solidFill>
                  <a:schemeClr val="bg1"/>
                </a:solidFill>
                <a:latin typeface="Lucida Sans" panose="020B0602030504020204" pitchFamily="34" charset="0"/>
              </a:rPr>
              <a:t>dwilson@hpylaw.com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Lucida Sans" panose="020B0602030504020204" pitchFamily="34" charset="0"/>
              </a:rPr>
              <a:t>(404) 614-7412</a:t>
            </a:r>
          </a:p>
        </p:txBody>
      </p:sp>
      <p:pic>
        <p:nvPicPr>
          <p:cNvPr id="1027" name="Picture 7" descr="David H. Wilson">
            <a:extLst>
              <a:ext uri="{FF2B5EF4-FFF2-40B4-BE49-F238E27FC236}">
                <a16:creationId xmlns:a16="http://schemas.microsoft.com/office/drawing/2014/main" id="{77E7FFC2-9668-3137-C184-0A010C4DC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" t="-1169" r="752" b="27046"/>
          <a:stretch/>
        </p:blipFill>
        <p:spPr bwMode="auto">
          <a:xfrm>
            <a:off x="1803400" y="2576946"/>
            <a:ext cx="11379199" cy="537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6">
            <a:extLst>
              <a:ext uri="{FF2B5EF4-FFF2-40B4-BE49-F238E27FC236}">
                <a16:creationId xmlns:a16="http://schemas.microsoft.com/office/drawing/2014/main" id="{AC2C4670-D155-CAEC-2EA3-696C1CB88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64408" y="3419932"/>
            <a:ext cx="4527036" cy="452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ACD6451-34BC-EBA1-5AA6-1F653F9557F5}"/>
              </a:ext>
            </a:extLst>
          </p:cNvPr>
          <p:cNvSpPr txBox="1"/>
          <p:nvPr/>
        </p:nvSpPr>
        <p:spPr>
          <a:xfrm>
            <a:off x="12984480" y="8423808"/>
            <a:ext cx="55529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55563" algn="ctr" defTabSz="128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  <a:t>Nicholas 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  <a:t>Brauns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" panose="020B0602030504020204" pitchFamily="34" charset="0"/>
              <a:sym typeface="Helvetica" panose="020B0604020202020204" pitchFamily="34" charset="0"/>
            </a:endParaRPr>
          </a:p>
          <a:p>
            <a:pPr marL="0" marR="0" lvl="0" indent="55563" algn="ctr" defTabSz="128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  <a:t>Higgs Fletcher &amp; Mack, LLP</a:t>
            </a:r>
          </a:p>
          <a:p>
            <a:pPr marL="0" marR="0" lvl="0" indent="55563" algn="ctr" defTabSz="128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  <a:t>Atlanta, Georgia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  <a:t>braunsn@higgslaw.com</a:t>
            </a:r>
          </a:p>
          <a:p>
            <a:pPr marL="0" marR="0" lvl="0" indent="55563" algn="ctr" defTabSz="12858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Sans" panose="020B0602030504020204" pitchFamily="34" charset="0"/>
                <a:sym typeface="Helvetica" panose="020B0604020202020204" pitchFamily="34" charset="0"/>
              </a:rPr>
              <a:t>(619) 236-1551</a:t>
            </a:r>
          </a:p>
        </p:txBody>
      </p:sp>
    </p:spTree>
    <p:extLst>
      <p:ext uri="{BB962C8B-B14F-4D97-AF65-F5344CB8AC3E}">
        <p14:creationId xmlns:p14="http://schemas.microsoft.com/office/powerpoint/2010/main" val="171804084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7" y="3044093"/>
            <a:ext cx="14600673" cy="9991217"/>
          </a:xfrm>
        </p:spPr>
        <p:txBody>
          <a:bodyPr wrap="square" anchor="t">
            <a:normAutofit lnSpcReduction="10000"/>
          </a:bodyPr>
          <a:lstStyle/>
          <a:p>
            <a:pPr marL="914400" lvl="1" indent="0">
              <a:lnSpc>
                <a:spcPct val="90000"/>
              </a:lnSpc>
              <a:spcAft>
                <a:spcPts val="3600"/>
              </a:spcAft>
              <a:buNone/>
            </a:pPr>
            <a:r>
              <a:rPr lang="en-US" sz="6500" b="1" dirty="0"/>
              <a:t>Counter-Anchoring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Give jurors another choice or counterpoint for their discussions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You can do this </a:t>
            </a:r>
            <a:r>
              <a:rPr lang="en-US" sz="5400" b="1" dirty="0"/>
              <a:t>even if you dispute fault or liability</a:t>
            </a:r>
            <a:endParaRPr lang="en-US" sz="5000" dirty="0"/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You are simply providing information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r>
              <a:rPr lang="en-US" sz="5400" dirty="0"/>
              <a:t>Tie anchor to </a:t>
            </a:r>
            <a:r>
              <a:rPr lang="en-US" sz="5400" b="1" dirty="0"/>
              <a:t>facts/figures in your case </a:t>
            </a:r>
            <a:r>
              <a:rPr lang="en-US" sz="5400" dirty="0"/>
              <a:t>– ex., medicals, job history/salary</a:t>
            </a:r>
          </a:p>
          <a:p>
            <a:pPr marL="914400" lvl="1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5400" b="1" i="1" dirty="0"/>
              <a:t>		-“Why didn’t you hear anything 		about medical expenses?”</a:t>
            </a:r>
            <a:r>
              <a:rPr lang="en-US" sz="5400" dirty="0"/>
              <a:t>”</a:t>
            </a:r>
          </a:p>
          <a:p>
            <a:pPr lvl="1">
              <a:lnSpc>
                <a:spcPct val="90000"/>
              </a:lnSpc>
              <a:spcAft>
                <a:spcPts val="1800"/>
              </a:spcAft>
            </a:pPr>
            <a:endParaRPr lang="en-US" sz="5400" b="1" dirty="0"/>
          </a:p>
          <a:p>
            <a:pPr lvl="1">
              <a:lnSpc>
                <a:spcPct val="90000"/>
              </a:lnSpc>
              <a:spcAft>
                <a:spcPts val="1200"/>
              </a:spcAft>
            </a:pPr>
            <a:endParaRPr lang="en-US" sz="5400" b="1" dirty="0"/>
          </a:p>
          <a:p>
            <a:pPr lvl="1">
              <a:lnSpc>
                <a:spcPct val="90000"/>
              </a:lnSpc>
              <a:spcAft>
                <a:spcPts val="1200"/>
              </a:spcAft>
            </a:pPr>
            <a:endParaRPr lang="en-US" sz="50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5400" dirty="0"/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10244" name="Picture 4" descr="Pin by Zev Goldstein, Esq. on Lawyer Jokes and Law Humor | Lawyer humor,  Legal humor, Law school humor">
            <a:extLst>
              <a:ext uri="{FF2B5EF4-FFF2-40B4-BE49-F238E27FC236}">
                <a16:creationId xmlns:a16="http://schemas.microsoft.com/office/drawing/2014/main" id="{457A6657-0C54-17E5-818E-60E50B40E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357" y="2701654"/>
            <a:ext cx="7709807" cy="860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586502"/>
      </p:ext>
    </p:extLst>
  </p:cSld>
  <p:clrMapOvr>
    <a:masterClrMapping/>
  </p:clrMapOvr>
  <p:transition spd="slow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DEFENSE STRATEGIES FOR ANCHORING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58328" y="3044093"/>
            <a:ext cx="11933672" cy="9991217"/>
          </a:xfrm>
        </p:spPr>
        <p:txBody>
          <a:bodyPr wrap="square" anchor="t">
            <a:normAutofit/>
          </a:bodyPr>
          <a:lstStyle/>
          <a:p>
            <a:pPr marL="914400" lvl="1" indent="0">
              <a:lnSpc>
                <a:spcPct val="90000"/>
              </a:lnSpc>
              <a:buNone/>
            </a:pPr>
            <a:r>
              <a:rPr lang="en-US" sz="6000" b="1" dirty="0"/>
              <a:t>Post Trial</a:t>
            </a:r>
          </a:p>
          <a:p>
            <a:pPr lvl="1">
              <a:lnSpc>
                <a:spcPct val="90000"/>
              </a:lnSpc>
            </a:pPr>
            <a:endParaRPr lang="en-US" sz="5400" b="1" u="sng" dirty="0"/>
          </a:p>
          <a:p>
            <a:pPr lvl="1">
              <a:lnSpc>
                <a:spcPct val="90000"/>
              </a:lnSpc>
              <a:spcAft>
                <a:spcPts val="3000"/>
              </a:spcAft>
            </a:pPr>
            <a:r>
              <a:rPr lang="en-US" sz="5400" dirty="0"/>
              <a:t>Renew objections</a:t>
            </a:r>
          </a:p>
          <a:p>
            <a:pPr lvl="1">
              <a:lnSpc>
                <a:spcPct val="90000"/>
              </a:lnSpc>
              <a:spcAft>
                <a:spcPts val="3000"/>
              </a:spcAft>
            </a:pPr>
            <a:r>
              <a:rPr lang="en-US" sz="5400" dirty="0"/>
              <a:t>Make the Court rule on objections</a:t>
            </a:r>
          </a:p>
          <a:p>
            <a:pPr lvl="1">
              <a:lnSpc>
                <a:spcPct val="90000"/>
              </a:lnSpc>
              <a:spcAft>
                <a:spcPts val="3000"/>
              </a:spcAft>
            </a:pPr>
            <a:r>
              <a:rPr lang="en-US" sz="5400" dirty="0"/>
              <a:t>Preserve issues for appeal</a:t>
            </a:r>
          </a:p>
          <a:p>
            <a:pPr lvl="1">
              <a:lnSpc>
                <a:spcPct val="90000"/>
              </a:lnSpc>
            </a:pPr>
            <a:endParaRPr lang="en-US" sz="5400" dirty="0"/>
          </a:p>
          <a:p>
            <a:pPr lvl="2">
              <a:lnSpc>
                <a:spcPct val="90000"/>
              </a:lnSpc>
            </a:pPr>
            <a:endParaRPr lang="en-US" sz="5000" dirty="0"/>
          </a:p>
        </p:txBody>
      </p:sp>
      <p:pic>
        <p:nvPicPr>
          <p:cNvPr id="8196" name="Picture 4" descr="Law and Legal Clipart-female judge holding gavel in courtroon clipart">
            <a:extLst>
              <a:ext uri="{FF2B5EF4-FFF2-40B4-BE49-F238E27FC236}">
                <a16:creationId xmlns:a16="http://schemas.microsoft.com/office/drawing/2014/main" id="{E7A04C30-D044-2A7C-F4B9-3C986C08E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657" y="3044094"/>
            <a:ext cx="11294394" cy="81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048814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Double-click to edit"/>
          <p:cNvSpPr txBox="1">
            <a:spLocks noGrp="1"/>
          </p:cNvSpPr>
          <p:nvPr>
            <p:ph type="title"/>
          </p:nvPr>
        </p:nvSpPr>
        <p:spPr>
          <a:xfrm>
            <a:off x="11918722" y="7683370"/>
            <a:ext cx="11452019" cy="5916251"/>
          </a:xfrm>
          <a:prstGeom prst="rect">
            <a:avLst/>
          </a:prstGeom>
        </p:spPr>
        <p:txBody>
          <a:bodyPr/>
          <a:lstStyle/>
          <a:p>
            <a:br>
              <a:rPr lang="en-US" i="1" dirty="0">
                <a:solidFill>
                  <a:srgbClr val="147BD1"/>
                </a:solidFill>
              </a:rPr>
            </a:br>
            <a:r>
              <a:rPr lang="en-US" i="1" dirty="0">
                <a:solidFill>
                  <a:srgbClr val="147BD1"/>
                </a:solidFill>
              </a:rPr>
              <a:t>Thank You!</a:t>
            </a:r>
            <a:br>
              <a:rPr lang="en-US" i="1" dirty="0">
                <a:solidFill>
                  <a:srgbClr val="147BD1"/>
                </a:solidFill>
              </a:rPr>
            </a:br>
            <a:br>
              <a:rPr lang="en-US" dirty="0"/>
            </a:br>
            <a:r>
              <a:rPr lang="en-US" dirty="0"/>
              <a:t>If you have any questions, please contact the presenters</a:t>
            </a:r>
            <a:endParaRPr sz="4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5094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58" y="0"/>
            <a:ext cx="18318480" cy="3041076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WHY ON EARTH WOULD PLAINTIFF COME TO TRIAL AND </a:t>
            </a:r>
            <a:r>
              <a:rPr lang="en-US" i="1" dirty="0"/>
              <a:t>NOT</a:t>
            </a:r>
            <a:r>
              <a:rPr lang="en-US" dirty="0"/>
              <a:t> PUT UP EVIDENCE OF MEDICAL SPECIALS AT TRIAL??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5049" y="3041076"/>
            <a:ext cx="9356107" cy="9851962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Plaintiff’s have been using anchors at trial for years to improperly inflate damages</a:t>
            </a:r>
            <a:endParaRPr lang="en-US" sz="4800" b="0" i="0" dirty="0">
              <a:solidFill>
                <a:schemeClr val="tx1"/>
              </a:solidFill>
              <a:effectLst/>
              <a:latin typeface="+mn-lt"/>
            </a:endParaRPr>
          </a:p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Now in smaller cases, they want to “</a:t>
            </a:r>
            <a:r>
              <a:rPr lang="en-US" sz="4800" i="1" dirty="0" err="1">
                <a:solidFill>
                  <a:schemeClr val="tx1"/>
                </a:solidFill>
                <a:latin typeface="+mn-lt"/>
              </a:rPr>
              <a:t>unanchor</a:t>
            </a:r>
            <a:r>
              <a:rPr lang="en-US" sz="4800" dirty="0">
                <a:solidFill>
                  <a:schemeClr val="tx1"/>
                </a:solidFill>
                <a:latin typeface="+mn-lt"/>
              </a:rPr>
              <a:t>” the verdict from the medical bills claiming they will undermine the impact of the injury on pain / suffering ...</a:t>
            </a:r>
          </a:p>
          <a:p>
            <a:r>
              <a:rPr lang="en-US" sz="4800" b="0" i="0" dirty="0">
                <a:solidFill>
                  <a:schemeClr val="tx1"/>
                </a:solidFill>
                <a:effectLst/>
                <a:latin typeface="+mn-lt"/>
              </a:rPr>
              <a:t>… and </a:t>
            </a:r>
            <a:r>
              <a:rPr lang="en-US" sz="4800" dirty="0">
                <a:solidFill>
                  <a:schemeClr val="tx1"/>
                </a:solidFill>
                <a:latin typeface="+mn-lt"/>
              </a:rPr>
              <a:t>“anchor” to something more substantial</a:t>
            </a:r>
            <a:endParaRPr lang="en-US" sz="54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A3D0E7-6BB7-C17B-43A2-55B40F5C8D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95096" y="9813959"/>
            <a:ext cx="12221861" cy="709953"/>
          </a:xfrm>
        </p:spPr>
        <p:txBody>
          <a:bodyPr/>
          <a:lstStyle/>
          <a:p>
            <a:pPr marL="914400" lvl="1" indent="0">
              <a:buNone/>
            </a:pPr>
            <a:endParaRPr lang="en-US" dirty="0"/>
          </a:p>
        </p:txBody>
      </p:sp>
      <p:pic>
        <p:nvPicPr>
          <p:cNvPr id="1028" name="Picture 4" descr="Idiom poster for have your cake and eat it too Vector Image">
            <a:extLst>
              <a:ext uri="{FF2B5EF4-FFF2-40B4-BE49-F238E27FC236}">
                <a16:creationId xmlns:a16="http://schemas.microsoft.com/office/drawing/2014/main" id="{CE2D0901-6CE4-9239-9AE2-BD4A81FA0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009" y="2646478"/>
            <a:ext cx="11482948" cy="1024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05558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58" y="822962"/>
            <a:ext cx="18318480" cy="2218114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WHAT IS ‘THE ANCHORING EFFECT’?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5049" y="3041076"/>
            <a:ext cx="9356107" cy="9851962"/>
          </a:xfrm>
        </p:spPr>
        <p:txBody>
          <a:bodyPr/>
          <a:lstStyle/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Have to understand the “anchoring effect”</a:t>
            </a:r>
          </a:p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A</a:t>
            </a:r>
            <a:r>
              <a:rPr lang="en-US" sz="4800" b="0" i="0" dirty="0">
                <a:solidFill>
                  <a:schemeClr val="tx1"/>
                </a:solidFill>
                <a:effectLst/>
                <a:latin typeface="+mn-lt"/>
              </a:rPr>
              <a:t> cognitive bias that causes us to rely on a reference point, or “anchor,” when making future decisions or evaluations</a:t>
            </a:r>
          </a:p>
          <a:p>
            <a:r>
              <a:rPr lang="en-US" sz="4800" dirty="0">
                <a:solidFill>
                  <a:schemeClr val="tx1"/>
                </a:solidFill>
                <a:latin typeface="+mn-lt"/>
              </a:rPr>
              <a:t>Psychologists - “an effect where individuals’ numerical judgments are inordinately influenced by an </a:t>
            </a:r>
            <a:r>
              <a:rPr lang="en-US" sz="4800" i="1" dirty="0">
                <a:solidFill>
                  <a:schemeClr val="tx1"/>
                </a:solidFill>
                <a:latin typeface="+mn-lt"/>
              </a:rPr>
              <a:t>arbitrary</a:t>
            </a:r>
            <a:r>
              <a:rPr lang="en-US" sz="4800" dirty="0">
                <a:solidFill>
                  <a:schemeClr val="tx1"/>
                </a:solidFill>
                <a:latin typeface="+mn-lt"/>
              </a:rPr>
              <a:t> or </a:t>
            </a:r>
            <a:r>
              <a:rPr lang="en-US" sz="4800" i="1" dirty="0">
                <a:solidFill>
                  <a:schemeClr val="tx1"/>
                </a:solidFill>
                <a:latin typeface="+mn-lt"/>
              </a:rPr>
              <a:t>irrelevant</a:t>
            </a:r>
            <a:r>
              <a:rPr lang="en-US" sz="4800" dirty="0">
                <a:solidFill>
                  <a:schemeClr val="tx1"/>
                </a:solidFill>
                <a:latin typeface="+mn-lt"/>
              </a:rPr>
              <a:t> number</a:t>
            </a:r>
            <a:r>
              <a:rPr lang="en-US" sz="5400" dirty="0">
                <a:solidFill>
                  <a:schemeClr val="tx1"/>
                </a:solidFill>
                <a:latin typeface="+mn-lt"/>
              </a:rPr>
              <a:t>”</a:t>
            </a:r>
            <a:endParaRPr lang="en-US" sz="5400" b="0" i="0" dirty="0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A3D0E7-6BB7-C17B-43A2-55B40F5C8D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95096" y="9813959"/>
            <a:ext cx="12221861" cy="709953"/>
          </a:xfrm>
        </p:spPr>
        <p:txBody>
          <a:bodyPr/>
          <a:lstStyle/>
          <a:p>
            <a:pPr marL="914400" lvl="1" indent="0">
              <a:buNone/>
            </a:pPr>
            <a:endParaRPr lang="en-US" dirty="0"/>
          </a:p>
        </p:txBody>
      </p:sp>
      <p:pic>
        <p:nvPicPr>
          <p:cNvPr id="1026" name="Picture 2" descr="anchoring effect">
            <a:extLst>
              <a:ext uri="{FF2B5EF4-FFF2-40B4-BE49-F238E27FC236}">
                <a16:creationId xmlns:a16="http://schemas.microsoft.com/office/drawing/2014/main" id="{B2F04835-4309-1886-D36A-6F5F60896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900" y="2873829"/>
            <a:ext cx="12221860" cy="796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95870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WHAT IS ‘THE ANCHORING EFFECT’?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64541" y="3108962"/>
            <a:ext cx="9063990" cy="893872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Well known sales technique – 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sz="4800" dirty="0"/>
              <a:t>$1,000 Purse</a:t>
            </a:r>
          </a:p>
          <a:p>
            <a:pPr lvl="1"/>
            <a:r>
              <a:rPr lang="en-US" sz="4800" dirty="0"/>
              <a:t>$300 Bottle of Wine</a:t>
            </a:r>
          </a:p>
          <a:p>
            <a:pPr lvl="1"/>
            <a:r>
              <a:rPr lang="en-US" sz="4800" b="0" i="0" dirty="0">
                <a:effectLst/>
              </a:rPr>
              <a:t>Top of the </a:t>
            </a:r>
            <a:r>
              <a:rPr lang="en-US" sz="4800" dirty="0"/>
              <a:t>L</a:t>
            </a:r>
            <a:r>
              <a:rPr lang="en-US" sz="4800" b="0" i="0" dirty="0">
                <a:effectLst/>
              </a:rPr>
              <a:t>ine </a:t>
            </a:r>
            <a:r>
              <a:rPr lang="en-US" sz="4800" dirty="0"/>
              <a:t>A</a:t>
            </a:r>
            <a:r>
              <a:rPr lang="en-US" sz="4800" b="0" i="0" dirty="0">
                <a:effectLst/>
              </a:rPr>
              <a:t>utomobile</a:t>
            </a:r>
          </a:p>
        </p:txBody>
      </p:sp>
      <p:pic>
        <p:nvPicPr>
          <p:cNvPr id="12" name="Picture 11" descr="Medicine bottles on shelf">
            <a:extLst>
              <a:ext uri="{FF2B5EF4-FFF2-40B4-BE49-F238E27FC236}">
                <a16:creationId xmlns:a16="http://schemas.microsoft.com/office/drawing/2014/main" id="{D808F509-4EFF-0C52-9D0E-C6C0A022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70" r="15944" b="-1"/>
          <a:stretch/>
        </p:blipFill>
        <p:spPr>
          <a:xfrm>
            <a:off x="12192000" y="2687215"/>
            <a:ext cx="12011608" cy="102028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447035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WELCOME TO OUR WORLD!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64541" y="2754399"/>
            <a:ext cx="9063990" cy="999121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b="0" i="0" dirty="0">
                <a:effectLst/>
              </a:rPr>
              <a:t>Plaintiff’s attorneys asking jurors to award ever higher awards for pain and suffering … and often getting it!</a:t>
            </a:r>
          </a:p>
          <a:p>
            <a:pPr>
              <a:lnSpc>
                <a:spcPct val="90000"/>
              </a:lnSpc>
            </a:pPr>
            <a:r>
              <a:rPr lang="en-US" b="0" i="0" dirty="0">
                <a:effectLst/>
              </a:rPr>
              <a:t>Research shows</a:t>
            </a:r>
            <a:r>
              <a:rPr lang="en-US" dirty="0"/>
              <a:t>, “</a:t>
            </a:r>
            <a:r>
              <a:rPr lang="en-US" i="1" dirty="0"/>
              <a:t>the more you ask for, the more you get</a:t>
            </a:r>
            <a:r>
              <a:rPr lang="en-US" dirty="0"/>
              <a:t>” </a:t>
            </a:r>
          </a:p>
          <a:p>
            <a:pPr>
              <a:lnSpc>
                <a:spcPct val="90000"/>
              </a:lnSpc>
            </a:pPr>
            <a:r>
              <a:rPr lang="en-US" dirty="0"/>
              <a:t>The practice has greatest impact on non-economic damages / pain and suffering </a:t>
            </a:r>
          </a:p>
          <a:p>
            <a:pPr marL="914400" lvl="1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Image result for GREEDY LAWYER MEME">
            <a:extLst>
              <a:ext uri="{FF2B5EF4-FFF2-40B4-BE49-F238E27FC236}">
                <a16:creationId xmlns:a16="http://schemas.microsoft.com/office/drawing/2014/main" id="{EA68F7E4-4777-BD00-783F-D2D3485A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135" y="3325090"/>
            <a:ext cx="9227127" cy="79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47119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WELCOME TO OUR WORLD!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64540" y="2754399"/>
            <a:ext cx="12114645" cy="9991217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dirty="0"/>
              <a:t>Why Focus On Noneconomic Damages / Pain and Suffering ?</a:t>
            </a:r>
          </a:p>
          <a:p>
            <a:pPr lvl="1">
              <a:lnSpc>
                <a:spcPct val="90000"/>
              </a:lnSpc>
              <a:spcAft>
                <a:spcPts val="1000"/>
              </a:spcAft>
            </a:pPr>
            <a:endParaRPr lang="en-US" sz="3400" dirty="0"/>
          </a:p>
          <a:p>
            <a:pPr lvl="1">
              <a:lnSpc>
                <a:spcPct val="90000"/>
              </a:lnSpc>
              <a:spcAft>
                <a:spcPts val="1000"/>
              </a:spcAft>
            </a:pPr>
            <a:r>
              <a:rPr lang="en-US" sz="3400" dirty="0"/>
              <a:t>These awards are highly subjective and not easily quantified by $$$ amounts</a:t>
            </a:r>
          </a:p>
          <a:p>
            <a:pPr lvl="1">
              <a:lnSpc>
                <a:spcPct val="90000"/>
              </a:lnSpc>
              <a:spcAft>
                <a:spcPts val="1000"/>
              </a:spcAft>
            </a:pPr>
            <a:r>
              <a:rPr lang="en-US" sz="3400" dirty="0"/>
              <a:t>“Anchor creates a psychologically powerful </a:t>
            </a:r>
            <a:r>
              <a:rPr lang="en-US" sz="3400" b="1" dirty="0"/>
              <a:t>baseline </a:t>
            </a:r>
            <a:r>
              <a:rPr lang="en-US" sz="3400" dirty="0"/>
              <a:t>for jurors struggling with a monetary value for pain and suffering …”</a:t>
            </a:r>
          </a:p>
          <a:p>
            <a:pPr lvl="1">
              <a:lnSpc>
                <a:spcPct val="90000"/>
              </a:lnSpc>
              <a:spcAft>
                <a:spcPts val="1000"/>
              </a:spcAft>
            </a:pPr>
            <a:r>
              <a:rPr lang="en-US" sz="3400" b="0" i="0" dirty="0">
                <a:effectLst/>
              </a:rPr>
              <a:t>Trial </a:t>
            </a:r>
            <a:r>
              <a:rPr lang="en-US" sz="3400" dirty="0"/>
              <a:t>= cognitive overload </a:t>
            </a:r>
          </a:p>
          <a:p>
            <a:pPr lvl="2">
              <a:lnSpc>
                <a:spcPct val="90000"/>
              </a:lnSpc>
              <a:spcAft>
                <a:spcPts val="1000"/>
              </a:spcAft>
            </a:pPr>
            <a:r>
              <a:rPr lang="en-US" sz="3400" i="1" dirty="0"/>
              <a:t>An anchor is welcomed to reduce the cognitive effort to determine non-economic damages when worn out.</a:t>
            </a:r>
          </a:p>
          <a:p>
            <a:pPr lvl="1">
              <a:lnSpc>
                <a:spcPct val="90000"/>
              </a:lnSpc>
            </a:pPr>
            <a:r>
              <a:rPr lang="en-US" sz="3400" dirty="0"/>
              <a:t>Allows jury to compromise and negotiate up or down … but key is that baseline is a </a:t>
            </a:r>
            <a:r>
              <a:rPr lang="en-US" sz="3400" b="1" dirty="0"/>
              <a:t>big </a:t>
            </a:r>
            <a:r>
              <a:rPr lang="en-US" sz="3400" dirty="0"/>
              <a:t>[arbitrary and irrelevant!] number </a:t>
            </a:r>
          </a:p>
          <a:p>
            <a:pPr lvl="1">
              <a:lnSpc>
                <a:spcPct val="90000"/>
              </a:lnSpc>
            </a:pPr>
            <a:endParaRPr lang="en-US" sz="3200" dirty="0"/>
          </a:p>
          <a:p>
            <a:pPr marL="914400" lvl="1" indent="0">
              <a:lnSpc>
                <a:spcPct val="90000"/>
              </a:lnSpc>
              <a:buNone/>
            </a:pPr>
            <a:endParaRPr lang="en-US" sz="2800" dirty="0"/>
          </a:p>
        </p:txBody>
      </p:sp>
      <p:pic>
        <p:nvPicPr>
          <p:cNvPr id="1026" name="Picture 2" descr="Image result for GREEDY LAWYER MEME">
            <a:extLst>
              <a:ext uri="{FF2B5EF4-FFF2-40B4-BE49-F238E27FC236}">
                <a16:creationId xmlns:a16="http://schemas.microsoft.com/office/drawing/2014/main" id="{EA68F7E4-4777-BD00-783F-D2D3485A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5135" y="3325090"/>
            <a:ext cx="9227127" cy="794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8481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2C65D4-0EE8-4B30-9725-87954EED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054" y="825979"/>
            <a:ext cx="18318480" cy="2218114"/>
          </a:xfrm>
        </p:spPr>
        <p:txBody>
          <a:bodyPr anchor="t">
            <a:normAutofit/>
          </a:bodyPr>
          <a:lstStyle/>
          <a:p>
            <a:r>
              <a:rPr lang="en-US" dirty="0"/>
              <a:t>RECENT EXAMPLES OF TRIAL ANCHORS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62E3E4D-73C5-AAB9-1A81-57E5C2D6659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73018" y="3177390"/>
            <a:ext cx="9862276" cy="9826597"/>
          </a:xfrm>
        </p:spPr>
        <p:txBody>
          <a:bodyPr wrap="square" anchor="t"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6600" b="1" dirty="0"/>
              <a:t>Catastrophic Cases / Wrongful Death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Sports Salaries 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6000" dirty="0"/>
              <a:t>		– Ga $22 million [Pete Law]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CEO Compensation 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6000" dirty="0"/>
              <a:t>		– Ga $155 million [Jim Butler]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dirty="0"/>
              <a:t>Priceless Art </a:t>
            </a:r>
          </a:p>
          <a:p>
            <a:pPr marL="0" indent="0">
              <a:lnSpc>
                <a:spcPct val="90000"/>
              </a:lnSpc>
              <a:spcAft>
                <a:spcPts val="1800"/>
              </a:spcAft>
              <a:buNone/>
            </a:pPr>
            <a:r>
              <a:rPr lang="en-US" sz="16000" dirty="0"/>
              <a:t>		- </a:t>
            </a:r>
            <a:r>
              <a:rPr lang="en-US" sz="15600" dirty="0"/>
              <a:t>Texas – $16.5 million [Gregory 		  v. Cohan]</a:t>
            </a:r>
          </a:p>
          <a:p>
            <a:pPr>
              <a:lnSpc>
                <a:spcPct val="90000"/>
              </a:lnSpc>
              <a:spcAft>
                <a:spcPts val="1800"/>
              </a:spcAft>
            </a:pPr>
            <a:r>
              <a:rPr lang="en-US" sz="16000" i="1" dirty="0"/>
              <a:t>“Can’t come back in 5 years …”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11200" dirty="0"/>
          </a:p>
          <a:p>
            <a:pPr>
              <a:lnSpc>
                <a:spcPct val="90000"/>
              </a:lnSpc>
            </a:pPr>
            <a:endParaRPr lang="en-US" sz="9600" dirty="0"/>
          </a:p>
          <a:p>
            <a:pPr>
              <a:lnSpc>
                <a:spcPct val="90000"/>
              </a:lnSpc>
            </a:pPr>
            <a:endParaRPr lang="en-US" sz="51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5100" dirty="0"/>
              <a:t>	</a:t>
            </a:r>
          </a:p>
        </p:txBody>
      </p:sp>
      <p:pic>
        <p:nvPicPr>
          <p:cNvPr id="2050" name="Picture 2" descr="Visual search query image">
            <a:extLst>
              <a:ext uri="{FF2B5EF4-FFF2-40B4-BE49-F238E27FC236}">
                <a16:creationId xmlns:a16="http://schemas.microsoft.com/office/drawing/2014/main" id="{B90469F5-8212-CE47-C87F-AD3ADFDB9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801060"/>
            <a:ext cx="4957665" cy="44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ceos">
            <a:extLst>
              <a:ext uri="{FF2B5EF4-FFF2-40B4-BE49-F238E27FC236}">
                <a16:creationId xmlns:a16="http://schemas.microsoft.com/office/drawing/2014/main" id="{95DC502D-2833-AEE6-972A-76F8CD12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9502" y="2801061"/>
            <a:ext cx="5188113" cy="445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42 Facts About Priceless Works Of Art">
            <a:extLst>
              <a:ext uri="{FF2B5EF4-FFF2-40B4-BE49-F238E27FC236}">
                <a16:creationId xmlns:a16="http://schemas.microsoft.com/office/drawing/2014/main" id="{0D8CD87B-BB04-95A5-F8DB-C5C7FDBC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112" y="7257904"/>
            <a:ext cx="11513976" cy="574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6466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03 KMK Widescreen">
  <a:themeElements>
    <a:clrScheme name="Custom 2">
      <a:dk1>
        <a:srgbClr val="041C2C"/>
      </a:dk1>
      <a:lt1>
        <a:sysClr val="window" lastClr="FFFFFF"/>
      </a:lt1>
      <a:dk2>
        <a:srgbClr val="041E42"/>
      </a:dk2>
      <a:lt2>
        <a:srgbClr val="E7E6E6"/>
      </a:lt2>
      <a:accent1>
        <a:srgbClr val="147BD1"/>
      </a:accent1>
      <a:accent2>
        <a:srgbClr val="ED7D31"/>
      </a:accent2>
      <a:accent3>
        <a:srgbClr val="A5A5A5"/>
      </a:accent3>
      <a:accent4>
        <a:srgbClr val="FFC000"/>
      </a:accent4>
      <a:accent5>
        <a:srgbClr val="0047BB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Lucida Sans Typewriter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FAI PPT.potx" id="{C71BB01F-E47B-4A99-A36D-E1DAEA83AB48}" vid="{543C3096-6796-43E5-BAC8-1222F07EA5E9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57148" indent="57148" algn="l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57148" indent="57148" algn="l" defTabSz="128587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rgbClr val="041C2C"/>
    </a:dk1>
    <a:lt1>
      <a:sysClr val="window" lastClr="FFFFFF"/>
    </a:lt1>
    <a:dk2>
      <a:srgbClr val="041E42"/>
    </a:dk2>
    <a:lt2>
      <a:srgbClr val="E7E6E6"/>
    </a:lt2>
    <a:accent1>
      <a:srgbClr val="147BD1"/>
    </a:accent1>
    <a:accent2>
      <a:srgbClr val="ED7D31"/>
    </a:accent2>
    <a:accent3>
      <a:srgbClr val="A5A5A5"/>
    </a:accent3>
    <a:accent4>
      <a:srgbClr val="FFC000"/>
    </a:accent4>
    <a:accent5>
      <a:srgbClr val="0047BB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Custom 2">
    <a:dk1>
      <a:srgbClr val="041C2C"/>
    </a:dk1>
    <a:lt1>
      <a:sysClr val="window" lastClr="FFFFFF"/>
    </a:lt1>
    <a:dk2>
      <a:srgbClr val="041E42"/>
    </a:dk2>
    <a:lt2>
      <a:srgbClr val="E7E6E6"/>
    </a:lt2>
    <a:accent1>
      <a:srgbClr val="147BD1"/>
    </a:accent1>
    <a:accent2>
      <a:srgbClr val="ED7D31"/>
    </a:accent2>
    <a:accent3>
      <a:srgbClr val="A5A5A5"/>
    </a:accent3>
    <a:accent4>
      <a:srgbClr val="FFC000"/>
    </a:accent4>
    <a:accent5>
      <a:srgbClr val="0047BB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Custom 2">
    <a:dk1>
      <a:srgbClr val="041C2C"/>
    </a:dk1>
    <a:lt1>
      <a:sysClr val="window" lastClr="FFFFFF"/>
    </a:lt1>
    <a:dk2>
      <a:srgbClr val="041E42"/>
    </a:dk2>
    <a:lt2>
      <a:srgbClr val="E7E6E6"/>
    </a:lt2>
    <a:accent1>
      <a:srgbClr val="147BD1"/>
    </a:accent1>
    <a:accent2>
      <a:srgbClr val="ED7D31"/>
    </a:accent2>
    <a:accent3>
      <a:srgbClr val="A5A5A5"/>
    </a:accent3>
    <a:accent4>
      <a:srgbClr val="FFC000"/>
    </a:accent4>
    <a:accent5>
      <a:srgbClr val="0047BB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Custom 2">
    <a:dk1>
      <a:srgbClr val="041C2C"/>
    </a:dk1>
    <a:lt1>
      <a:sysClr val="window" lastClr="FFFFFF"/>
    </a:lt1>
    <a:dk2>
      <a:srgbClr val="041E42"/>
    </a:dk2>
    <a:lt2>
      <a:srgbClr val="E7E6E6"/>
    </a:lt2>
    <a:accent1>
      <a:srgbClr val="147BD1"/>
    </a:accent1>
    <a:accent2>
      <a:srgbClr val="ED7D31"/>
    </a:accent2>
    <a:accent3>
      <a:srgbClr val="A5A5A5"/>
    </a:accent3>
    <a:accent4>
      <a:srgbClr val="FFC000"/>
    </a:accent4>
    <a:accent5>
      <a:srgbClr val="0047BB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roperties xmlns="http://www.imanage.com/work/xmlschema">
  <documentid>IMANAGE!32058059.1</documentid>
  <senderid>DWILSON</senderid>
  <senderemail>DWILSON@HPYLAW.COM</senderemail>
  <lastmodified>2024-04-26T14:29:37.0000000-04:00</lastmodified>
  <database>IMANAGE</database>
</properti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ae8c995-2633-4483-aea2-6a0c61996a5c">
      <Terms xmlns="http://schemas.microsoft.com/office/infopath/2007/PartnerControls"/>
    </lcf76f155ced4ddcb4097134ff3c332f>
    <TaxCatchAll xmlns="be4a20ea-1531-4875-bac1-9d8433a5d61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4DF51413842344A8190C692191814B" ma:contentTypeVersion="20" ma:contentTypeDescription="Create a new document." ma:contentTypeScope="" ma:versionID="0365a0b6cd46a9677f3888d28c85658c">
  <xsd:schema xmlns:xsd="http://www.w3.org/2001/XMLSchema" xmlns:xs="http://www.w3.org/2001/XMLSchema" xmlns:p="http://schemas.microsoft.com/office/2006/metadata/properties" xmlns:ns2="2ae8c995-2633-4483-aea2-6a0c61996a5c" xmlns:ns3="be4a20ea-1531-4875-bac1-9d8433a5d619" targetNamespace="http://schemas.microsoft.com/office/2006/metadata/properties" ma:root="true" ma:fieldsID="3522126b9c08d6cebbe6319a9680e0f7" ns2:_="" ns3:_="">
    <xsd:import namespace="2ae8c995-2633-4483-aea2-6a0c61996a5c"/>
    <xsd:import namespace="be4a20ea-1531-4875-bac1-9d8433a5d6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ServiceOCR" minOccurs="0"/>
                <xsd:element ref="ns2:MediaLengthInSeconds" minOccurs="0"/>
                <xsd:element ref="ns3:SharedWithUsers" minOccurs="0"/>
                <xsd:element ref="ns3:SharedWithDetail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e8c995-2633-4483-aea2-6a0c61996a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2dabcb0a-0c63-4f14-a754-2121c0d304a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a20ea-1531-4875-bac1-9d8433a5d61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e3d31be0-154d-49fa-9216-a56a0aacc3bd}" ma:internalName="TaxCatchAll" ma:showField="CatchAllData" ma:web="be4a20ea-1531-4875-bac1-9d8433a5d6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DE072C46-BD0B-4993-98CB-CFCDAD7454F2}">
  <ds:schemaRefs>
    <ds:schemaRef ds:uri="http://www.imanage.com/work/xmlschema"/>
  </ds:schemaRefs>
</ds:datastoreItem>
</file>

<file path=customXml/itemProps2.xml><?xml version="1.0" encoding="utf-8"?>
<ds:datastoreItem xmlns:ds="http://schemas.openxmlformats.org/officeDocument/2006/customXml" ds:itemID="{10CAD2AA-5846-447C-B1A5-EA620DFA3E52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2ae8c995-2633-4483-aea2-6a0c61996a5c"/>
    <ds:schemaRef ds:uri="http://purl.org/dc/elements/1.1/"/>
    <ds:schemaRef ds:uri="http://purl.org/dc/dcmitype/"/>
    <ds:schemaRef ds:uri="http://schemas.openxmlformats.org/package/2006/metadata/core-properties"/>
    <ds:schemaRef ds:uri="be4a20ea-1531-4875-bac1-9d8433a5d619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ACFFD7E3-5D3A-430F-8EFF-9F626BB6F8FE}"/>
</file>

<file path=customXml/itemProps4.xml><?xml version="1.0" encoding="utf-8"?>
<ds:datastoreItem xmlns:ds="http://schemas.openxmlformats.org/officeDocument/2006/customXml" ds:itemID="{62B2F584-E5A1-4440-9D5E-E69A2DAB0891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5BF4698E-550E-4265-9583-B1A6F1D14434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14129</TotalTime>
  <Words>1712</Words>
  <Application>Microsoft Office PowerPoint</Application>
  <PresentationFormat>Custom</PresentationFormat>
  <Paragraphs>236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 Light</vt:lpstr>
      <vt:lpstr>Helvetica</vt:lpstr>
      <vt:lpstr>Lucida Grande</vt:lpstr>
      <vt:lpstr>Lucida Sans</vt:lpstr>
      <vt:lpstr>Tahoma</vt:lpstr>
      <vt:lpstr>03 KMK Widescreen</vt:lpstr>
      <vt:lpstr>PowerPoint Presentation</vt:lpstr>
      <vt:lpstr>Hot Takes!  What do you mean Plaintiff is NOT seeking medical specials at trial ??!  Identifying and Combatting Improper Tactics To Inflate Damages </vt:lpstr>
      <vt:lpstr>PRESENTERS</vt:lpstr>
      <vt:lpstr>WHY ON EARTH WOULD PLAINTIFF COME TO TRIAL AND NOT PUT UP EVIDENCE OF MEDICAL SPECIALS AT TRIAL??</vt:lpstr>
      <vt:lpstr>WHAT IS ‘THE ANCHORING EFFECT’?</vt:lpstr>
      <vt:lpstr>WHAT IS ‘THE ANCHORING EFFECT’?</vt:lpstr>
      <vt:lpstr>WELCOME TO OUR WORLD!</vt:lpstr>
      <vt:lpstr>WELCOME TO OUR WORLD!</vt:lpstr>
      <vt:lpstr>RECENT EXAMPLES OF TRIAL ANCHORS</vt:lpstr>
      <vt:lpstr>GROWING TREND – Exclude All Evidence of Economic Damages</vt:lpstr>
      <vt:lpstr>RECENT EXAMPLE - $1.6 million verdict </vt:lpstr>
      <vt:lpstr>GOOD OPINION REGARDING IMPROPER ANCHORS</vt:lpstr>
      <vt:lpstr>RECENT EXAMPLES OF TRIAL ANCHORS</vt:lpstr>
      <vt:lpstr>RECENT EXAMPLES OF TRIAL ANCHORS</vt:lpstr>
      <vt:lpstr>RECENT EXAMPLES OF TRIAL ANCHORS</vt:lpstr>
      <vt:lpstr>RECENT EXAMPLES OF TRIAL ANCHORS</vt:lpstr>
      <vt:lpstr>RECENT EXAMPLES OF TRIAL ANCHORS</vt:lpstr>
      <vt:lpstr>DEFENSE STRATEGIES</vt:lpstr>
      <vt:lpstr>DEFENSE STRATEGIES FOR ANCHORING</vt:lpstr>
      <vt:lpstr>DEFENSE STRATEGIES FOR ANCHORING</vt:lpstr>
      <vt:lpstr>DEFENSE STRATEGIES FOR ANCHORING</vt:lpstr>
      <vt:lpstr>DEFENSE CASES FOR USING MEDICAL BILLS</vt:lpstr>
      <vt:lpstr>DEFENSE CASES FOR USING MEDICAL BILLS</vt:lpstr>
      <vt:lpstr>DEFENSE CASES FOR USING MEDICAL BILLS</vt:lpstr>
      <vt:lpstr>DEFENSE STRATEGIES FOR ANCHORING</vt:lpstr>
      <vt:lpstr>DEFENSE STRATEGIES FOR ANCHORING</vt:lpstr>
      <vt:lpstr>DEFENSE STRATEGIES FOR ANCHORING</vt:lpstr>
      <vt:lpstr>DEFENSE STRATEGIES FOR ANCHORING</vt:lpstr>
      <vt:lpstr>DEFENSE STRATEGIES FOR ANCHORING</vt:lpstr>
      <vt:lpstr>DEFENSE STRATEGIES FOR ANCHORING</vt:lpstr>
      <vt:lpstr>DEFENSE STRATEGIES FOR ANCHORING</vt:lpstr>
      <vt:lpstr> Thank You!  If you have any questions, please contact the presenters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Wilson, David H.</dc:creator>
  <cp:lastModifiedBy>Michelle Jones</cp:lastModifiedBy>
  <cp:revision>35</cp:revision>
  <dcterms:created xsi:type="dcterms:W3CDTF">2024-01-03T22:38:05Z</dcterms:created>
  <dcterms:modified xsi:type="dcterms:W3CDTF">2024-04-30T02:55:11Z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376200.000000000</vt:lpwstr>
  </property>
  <property fmtid="{D5CDD505-2E9C-101B-9397-08002B2CF9AE}" pid="3" name="ContentTypeId">
    <vt:lpwstr>0x0101004C4DF51413842344A8190C692191814B</vt:lpwstr>
  </property>
  <property fmtid="{D5CDD505-2E9C-101B-9397-08002B2CF9AE}" pid="4" name="MediaServiceImageTags">
    <vt:lpwstr/>
  </property>
</Properties>
</file>