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6"/>
  </p:notesMasterIdLst>
  <p:sldIdLst>
    <p:sldId id="256" r:id="rId4"/>
    <p:sldId id="257" r:id="rId5"/>
    <p:sldId id="259" r:id="rId6"/>
    <p:sldId id="269" r:id="rId7"/>
    <p:sldId id="260" r:id="rId8"/>
    <p:sldId id="261" r:id="rId9"/>
    <p:sldId id="262" r:id="rId10"/>
    <p:sldId id="263" r:id="rId11"/>
    <p:sldId id="264" r:id="rId12"/>
    <p:sldId id="265" r:id="rId13"/>
    <p:sldId id="266" r:id="rId14"/>
    <p:sldId id="267" r:id="rId15"/>
  </p:sldIdLst>
  <p:sldSz cx="20104100" cy="11309350"/>
  <p:notesSz cx="9601200" cy="7315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55" autoAdjust="0"/>
  </p:normalViewPr>
  <p:slideViewPr>
    <p:cSldViewPr>
      <p:cViewPr varScale="1">
        <p:scale>
          <a:sx n="50" d="100"/>
          <a:sy n="50" d="100"/>
        </p:scale>
        <p:origin x="662"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Jones" userId="25fc7e40-4d89-4acb-abba-97330c3a1167" providerId="ADAL" clId="{D6FC4F8D-ACE2-4C4D-81C4-EA0B59FD9BA3}"/>
    <pc:docChg chg="custSel delSld modSld">
      <pc:chgData name="Michelle Jones" userId="25fc7e40-4d89-4acb-abba-97330c3a1167" providerId="ADAL" clId="{D6FC4F8D-ACE2-4C4D-81C4-EA0B59FD9BA3}" dt="2024-05-06T18:40:34.203" v="7" actId="47"/>
      <pc:docMkLst>
        <pc:docMk/>
      </pc:docMkLst>
      <pc:sldChg chg="delSp modSp del mod">
        <pc:chgData name="Michelle Jones" userId="25fc7e40-4d89-4acb-abba-97330c3a1167" providerId="ADAL" clId="{D6FC4F8D-ACE2-4C4D-81C4-EA0B59FD9BA3}" dt="2024-05-06T18:40:30.058" v="6" actId="47"/>
        <pc:sldMkLst>
          <pc:docMk/>
          <pc:sldMk cId="0" sldId="258"/>
        </pc:sldMkLst>
        <pc:spChg chg="del">
          <ac:chgData name="Michelle Jones" userId="25fc7e40-4d89-4acb-abba-97330c3a1167" providerId="ADAL" clId="{D6FC4F8D-ACE2-4C4D-81C4-EA0B59FD9BA3}" dt="2024-05-06T18:40:25.029" v="3" actId="478"/>
          <ac:spMkLst>
            <pc:docMk/>
            <pc:sldMk cId="0" sldId="258"/>
            <ac:spMk id="3" creationId="{00000000-0000-0000-0000-000000000000}"/>
          </ac:spMkLst>
        </pc:spChg>
        <pc:spChg chg="del">
          <ac:chgData name="Michelle Jones" userId="25fc7e40-4d89-4acb-abba-97330c3a1167" providerId="ADAL" clId="{D6FC4F8D-ACE2-4C4D-81C4-EA0B59FD9BA3}" dt="2024-05-06T18:40:23.411" v="2" actId="478"/>
          <ac:spMkLst>
            <pc:docMk/>
            <pc:sldMk cId="0" sldId="258"/>
            <ac:spMk id="7" creationId="{00000000-0000-0000-0000-000000000000}"/>
          </ac:spMkLst>
        </pc:spChg>
        <pc:grpChg chg="del">
          <ac:chgData name="Michelle Jones" userId="25fc7e40-4d89-4acb-abba-97330c3a1167" providerId="ADAL" clId="{D6FC4F8D-ACE2-4C4D-81C4-EA0B59FD9BA3}" dt="2024-05-06T18:40:20.945" v="1" actId="478"/>
          <ac:grpSpMkLst>
            <pc:docMk/>
            <pc:sldMk cId="0" sldId="258"/>
            <ac:grpSpMk id="4" creationId="{00000000-0000-0000-0000-000000000000}"/>
          </ac:grpSpMkLst>
        </pc:grpChg>
        <pc:picChg chg="del mod">
          <ac:chgData name="Michelle Jones" userId="25fc7e40-4d89-4acb-abba-97330c3a1167" providerId="ADAL" clId="{D6FC4F8D-ACE2-4C4D-81C4-EA0B59FD9BA3}" dt="2024-05-06T18:40:29.052" v="5" actId="478"/>
          <ac:picMkLst>
            <pc:docMk/>
            <pc:sldMk cId="0" sldId="258"/>
            <ac:picMk id="9" creationId="{00000000-0000-0000-0000-000000000000}"/>
          </ac:picMkLst>
        </pc:picChg>
        <pc:picChg chg="del">
          <ac:chgData name="Michelle Jones" userId="25fc7e40-4d89-4acb-abba-97330c3a1167" providerId="ADAL" clId="{D6FC4F8D-ACE2-4C4D-81C4-EA0B59FD9BA3}" dt="2024-05-06T18:40:20.076" v="0" actId="478"/>
          <ac:picMkLst>
            <pc:docMk/>
            <pc:sldMk cId="0" sldId="258"/>
            <ac:picMk id="10" creationId="{00000000-0000-0000-0000-000000000000}"/>
          </ac:picMkLst>
        </pc:picChg>
      </pc:sldChg>
      <pc:sldChg chg="del">
        <pc:chgData name="Michelle Jones" userId="25fc7e40-4d89-4acb-abba-97330c3a1167" providerId="ADAL" clId="{D6FC4F8D-ACE2-4C4D-81C4-EA0B59FD9BA3}" dt="2024-05-06T18:40:34.203" v="7" actId="47"/>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722" cy="366582"/>
          </a:xfrm>
          <a:prstGeom prst="rect">
            <a:avLst/>
          </a:prstGeom>
        </p:spPr>
        <p:txBody>
          <a:bodyPr vert="horz" lIns="49240" tIns="24620" rIns="49240" bIns="24620" rtlCol="0"/>
          <a:lstStyle>
            <a:lvl1pPr algn="l">
              <a:defRPr sz="600"/>
            </a:lvl1pPr>
          </a:lstStyle>
          <a:p>
            <a:endParaRPr lang="en-US"/>
          </a:p>
        </p:txBody>
      </p:sp>
      <p:sp>
        <p:nvSpPr>
          <p:cNvPr id="3" name="Date Placeholder 2"/>
          <p:cNvSpPr>
            <a:spLocks noGrp="1"/>
          </p:cNvSpPr>
          <p:nvPr>
            <p:ph type="dt" idx="1"/>
          </p:nvPr>
        </p:nvSpPr>
        <p:spPr>
          <a:xfrm>
            <a:off x="5438204" y="0"/>
            <a:ext cx="4160722" cy="366582"/>
          </a:xfrm>
          <a:prstGeom prst="rect">
            <a:avLst/>
          </a:prstGeom>
        </p:spPr>
        <p:txBody>
          <a:bodyPr vert="horz" lIns="49240" tIns="24620" rIns="49240" bIns="24620" rtlCol="0"/>
          <a:lstStyle>
            <a:lvl1pPr algn="r">
              <a:defRPr sz="600"/>
            </a:lvl1pPr>
          </a:lstStyle>
          <a:p>
            <a:fld id="{294FDBB5-1FE6-4C44-9FF3-36AAB7EF3709}" type="datetimeFigureOut">
              <a:rPr lang="en-US" smtClean="0"/>
              <a:t>5/6/2024</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49240" tIns="24620" rIns="49240" bIns="24620" rtlCol="0" anchor="ctr"/>
          <a:lstStyle/>
          <a:p>
            <a:endParaRPr lang="en-US"/>
          </a:p>
        </p:txBody>
      </p:sp>
      <p:sp>
        <p:nvSpPr>
          <p:cNvPr id="5" name="Notes Placeholder 4"/>
          <p:cNvSpPr>
            <a:spLocks noGrp="1"/>
          </p:cNvSpPr>
          <p:nvPr>
            <p:ph type="body" sz="quarter" idx="3"/>
          </p:nvPr>
        </p:nvSpPr>
        <p:spPr>
          <a:xfrm>
            <a:off x="959817" y="3520004"/>
            <a:ext cx="7681567" cy="2881310"/>
          </a:xfrm>
          <a:prstGeom prst="rect">
            <a:avLst/>
          </a:prstGeom>
        </p:spPr>
        <p:txBody>
          <a:bodyPr vert="horz" lIns="49240" tIns="24620" rIns="49240" bIns="246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619"/>
            <a:ext cx="4160722" cy="366581"/>
          </a:xfrm>
          <a:prstGeom prst="rect">
            <a:avLst/>
          </a:prstGeom>
        </p:spPr>
        <p:txBody>
          <a:bodyPr vert="horz" lIns="49240" tIns="24620" rIns="49240" bIns="24620" rtlCol="0" anchor="b"/>
          <a:lstStyle>
            <a:lvl1pPr algn="l">
              <a:defRPr sz="600"/>
            </a:lvl1pPr>
          </a:lstStyle>
          <a:p>
            <a:endParaRPr lang="en-US"/>
          </a:p>
        </p:txBody>
      </p:sp>
      <p:sp>
        <p:nvSpPr>
          <p:cNvPr id="7" name="Slide Number Placeholder 6"/>
          <p:cNvSpPr>
            <a:spLocks noGrp="1"/>
          </p:cNvSpPr>
          <p:nvPr>
            <p:ph type="sldNum" sz="quarter" idx="5"/>
          </p:nvPr>
        </p:nvSpPr>
        <p:spPr>
          <a:xfrm>
            <a:off x="5438204" y="6948619"/>
            <a:ext cx="4160722" cy="366581"/>
          </a:xfrm>
          <a:prstGeom prst="rect">
            <a:avLst/>
          </a:prstGeom>
        </p:spPr>
        <p:txBody>
          <a:bodyPr vert="horz" lIns="49240" tIns="24620" rIns="49240" bIns="24620" rtlCol="0" anchor="b"/>
          <a:lstStyle>
            <a:lvl1pPr algn="r">
              <a:defRPr sz="600"/>
            </a:lvl1pPr>
          </a:lstStyle>
          <a:p>
            <a:fld id="{3867B744-B2DD-44DC-ABCA-CC689392E7A8}" type="slidenum">
              <a:rPr lang="en-US" smtClean="0"/>
              <a:t>‹#›</a:t>
            </a:fld>
            <a:endParaRPr lang="en-US"/>
          </a:p>
        </p:txBody>
      </p:sp>
    </p:spTree>
    <p:extLst>
      <p:ext uri="{BB962C8B-B14F-4D97-AF65-F5344CB8AC3E}">
        <p14:creationId xmlns:p14="http://schemas.microsoft.com/office/powerpoint/2010/main" val="14370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a:latin typeface="Calibri" panose="020F0502020204030204" pitchFamily="34" charset="0"/>
                <a:ea typeface="Calibri" panose="020F0502020204030204" pitchFamily="34" charset="0"/>
              </a:rPr>
              <a:t>CA, CO, and KY legislators have introduced bills regulating 3</a:t>
            </a:r>
            <a:r>
              <a:rPr lang="en-US" sz="600" baseline="30000" dirty="0">
                <a:latin typeface="Calibri" panose="020F0502020204030204" pitchFamily="34" charset="0"/>
                <a:ea typeface="Calibri" panose="020F0502020204030204" pitchFamily="34" charset="0"/>
              </a:rPr>
              <a:t>rd</a:t>
            </a:r>
            <a:r>
              <a:rPr lang="en-US" sz="600" dirty="0">
                <a:latin typeface="Calibri" panose="020F0502020204030204" pitchFamily="34" charset="0"/>
                <a:ea typeface="Calibri" panose="020F0502020204030204" pitchFamily="34" charset="0"/>
              </a:rPr>
              <a:t> party litigation funders, but unfortunately, those bills do not include provisions requiring disclosure of those funding agreements in civil litigation.  Hence, the proposed bills are identified in red in this chart.  Their efforts are mixed since it is generally positive to regulate the industry, but it would be better if the funding agreements were discoverable too.  CO’s bill (HB 23-1162) was signed into law by Gov. Polis on May 30</a:t>
            </a:r>
            <a:r>
              <a:rPr lang="en-US" sz="600" baseline="30000" dirty="0">
                <a:latin typeface="Calibri" panose="020F0502020204030204" pitchFamily="34" charset="0"/>
                <a:ea typeface="Calibri" panose="020F0502020204030204" pitchFamily="34" charset="0"/>
              </a:rPr>
              <a:t>th</a:t>
            </a:r>
            <a:r>
              <a:rPr lang="en-US" sz="600" dirty="0">
                <a:latin typeface="Calibri" panose="020F0502020204030204" pitchFamily="34" charset="0"/>
                <a:ea typeface="Calibri" panose="020F0502020204030204" pitchFamily="34" charset="0"/>
              </a:rPr>
              <a:t>.   </a:t>
            </a:r>
          </a:p>
          <a:p>
            <a:r>
              <a:rPr lang="en-US" sz="600" dirty="0">
                <a:latin typeface="Calibri" panose="020F0502020204030204" pitchFamily="34" charset="0"/>
                <a:ea typeface="Calibri" panose="020F0502020204030204" pitchFamily="34" charset="0"/>
              </a:rPr>
              <a:t>In Virginia, one of the few remaining states with pure contributory fault, legislators introduced a bill that would adopt a modified comparative fault standard (51% bar).  The proposed Bill was tabled in the Courts of Justice Subcommittee.  This proposed bill is identified in red in this chart since there is debate as to whether modified comparative fault is preferrable. I am sure we all have pros and cons for both standards based on our claims handling experience, and how states draft pattern jury instructions probably play into our respective lists of pros and cons.   </a:t>
            </a:r>
            <a:endParaRPr lang="en-US" dirty="0"/>
          </a:p>
          <a:p>
            <a:endParaRPr lang="en-US" dirty="0"/>
          </a:p>
        </p:txBody>
      </p:sp>
      <p:sp>
        <p:nvSpPr>
          <p:cNvPr id="4" name="Slide Number Placeholder 3"/>
          <p:cNvSpPr>
            <a:spLocks noGrp="1"/>
          </p:cNvSpPr>
          <p:nvPr>
            <p:ph type="sldNum" sz="quarter" idx="5"/>
          </p:nvPr>
        </p:nvSpPr>
        <p:spPr/>
        <p:txBody>
          <a:bodyPr/>
          <a:lstStyle/>
          <a:p>
            <a:fld id="{3867B744-B2DD-44DC-ABCA-CC689392E7A8}" type="slidenum">
              <a:rPr lang="en-US" smtClean="0"/>
              <a:t>3</a:t>
            </a:fld>
            <a:endParaRPr lang="en-US"/>
          </a:p>
        </p:txBody>
      </p:sp>
    </p:spTree>
    <p:extLst>
      <p:ext uri="{BB962C8B-B14F-4D97-AF65-F5344CB8AC3E}">
        <p14:creationId xmlns:p14="http://schemas.microsoft.com/office/powerpoint/2010/main" val="1976676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 dirty="0">
                <a:latin typeface="Calibri" panose="020F0502020204030204" pitchFamily="34" charset="0"/>
                <a:ea typeface="Calibri" panose="020F0502020204030204" pitchFamily="34" charset="0"/>
              </a:rPr>
              <a:t>Florida – HB 837 signed into law on March 24, 2023</a:t>
            </a:r>
          </a:p>
          <a:p>
            <a:r>
              <a:rPr lang="en-US" sz="600" dirty="0">
                <a:latin typeface="Calibri" panose="020F0502020204030204" pitchFamily="34" charset="0"/>
                <a:ea typeface="Calibri" panose="020F0502020204030204" pitchFamily="34" charset="0"/>
              </a:rPr>
              <a:t>Iowa – SF 228 signed into law on May 12, 2023</a:t>
            </a:r>
          </a:p>
          <a:p>
            <a:r>
              <a:rPr lang="en-US" sz="600" dirty="0">
                <a:latin typeface="Calibri" panose="020F0502020204030204" pitchFamily="34" charset="0"/>
                <a:ea typeface="Calibri" panose="020F0502020204030204" pitchFamily="34" charset="0"/>
              </a:rPr>
              <a:t>Indiana – HB 1124 (3</a:t>
            </a:r>
            <a:r>
              <a:rPr lang="en-US" sz="600" baseline="30000" dirty="0">
                <a:latin typeface="Calibri" panose="020F0502020204030204" pitchFamily="34" charset="0"/>
                <a:ea typeface="Calibri" panose="020F0502020204030204" pitchFamily="34" charset="0"/>
              </a:rPr>
              <a:t>rd</a:t>
            </a:r>
            <a:r>
              <a:rPr lang="en-US" sz="600" dirty="0">
                <a:latin typeface="Calibri" panose="020F0502020204030204" pitchFamily="34" charset="0"/>
                <a:ea typeface="Calibri" panose="020F0502020204030204" pitchFamily="34" charset="0"/>
              </a:rPr>
              <a:t> party litigation financing regulation and disclosure) signed into law on April 20, 2023</a:t>
            </a:r>
          </a:p>
          <a:p>
            <a:r>
              <a:rPr lang="en-US" sz="600" dirty="0">
                <a:latin typeface="Calibri" panose="020F0502020204030204" pitchFamily="34" charset="0"/>
                <a:ea typeface="Calibri" panose="020F0502020204030204" pitchFamily="34" charset="0"/>
              </a:rPr>
              <a:t>Montana – SB 269 (3</a:t>
            </a:r>
            <a:r>
              <a:rPr lang="en-US" sz="600" baseline="30000" dirty="0">
                <a:latin typeface="Calibri" panose="020F0502020204030204" pitchFamily="34" charset="0"/>
                <a:ea typeface="Calibri" panose="020F0502020204030204" pitchFamily="34" charset="0"/>
              </a:rPr>
              <a:t>rd</a:t>
            </a:r>
            <a:r>
              <a:rPr lang="en-US" sz="600" dirty="0">
                <a:latin typeface="Calibri" panose="020F0502020204030204" pitchFamily="34" charset="0"/>
                <a:ea typeface="Calibri" panose="020F0502020204030204" pitchFamily="34" charset="0"/>
              </a:rPr>
              <a:t> party litigation financing regulation and disclosure) signed into law on May 2, 2023</a:t>
            </a:r>
          </a:p>
          <a:p>
            <a:r>
              <a:rPr lang="en-US" sz="600" dirty="0">
                <a:latin typeface="Calibri" panose="020F0502020204030204" pitchFamily="34" charset="0"/>
                <a:ea typeface="Calibri" panose="020F0502020204030204" pitchFamily="34" charset="0"/>
              </a:rPr>
              <a:t>Texas – HB 4218 (failure to equip) passed legislature and is pending before Gov. Abbott</a:t>
            </a:r>
          </a:p>
          <a:p>
            <a:r>
              <a:rPr lang="en-US" sz="600" dirty="0">
                <a:latin typeface="Calibri" panose="020F0502020204030204" pitchFamily="34" charset="0"/>
                <a:ea typeface="Calibri" panose="020F0502020204030204" pitchFamily="34" charset="0"/>
              </a:rPr>
              <a:t>Louisiana – SB 196 ((3</a:t>
            </a:r>
            <a:r>
              <a:rPr lang="en-US" sz="600" baseline="30000" dirty="0">
                <a:latin typeface="Calibri" panose="020F0502020204030204" pitchFamily="34" charset="0"/>
                <a:ea typeface="Calibri" panose="020F0502020204030204" pitchFamily="34" charset="0"/>
              </a:rPr>
              <a:t>rd</a:t>
            </a:r>
            <a:r>
              <a:rPr lang="en-US" sz="600" dirty="0">
                <a:latin typeface="Calibri" panose="020F0502020204030204" pitchFamily="34" charset="0"/>
                <a:ea typeface="Calibri" panose="020F0502020204030204" pitchFamily="34" charset="0"/>
              </a:rPr>
              <a:t> party litigation financing regulation and disclosure) passed the legislature on June 4, 202.  Unfortunately, Gov. Edwards vetoed the SB 196 on June 15</a:t>
            </a:r>
            <a:r>
              <a:rPr lang="en-US" sz="600" baseline="30000" dirty="0">
                <a:latin typeface="Calibri" panose="020F0502020204030204" pitchFamily="34" charset="0"/>
                <a:ea typeface="Calibri" panose="020F0502020204030204" pitchFamily="34" charset="0"/>
              </a:rPr>
              <a:t>th</a:t>
            </a:r>
            <a:r>
              <a:rPr lang="en-US" sz="600" dirty="0">
                <a:latin typeface="Calibri" panose="020F0502020204030204" pitchFamily="34" charset="0"/>
                <a:ea typeface="Calibri" panose="020F0502020204030204" pitchFamily="34" charset="0"/>
              </a:rPr>
              <a:t>.  But proponents do plan on reintroducing the Bill.   So, maybe, technically, this isn’t a full win, but it is worthy of an asterisk (*) in the record books!</a:t>
            </a:r>
          </a:p>
          <a:p>
            <a:endParaRPr lang="en-US" dirty="0"/>
          </a:p>
        </p:txBody>
      </p:sp>
      <p:sp>
        <p:nvSpPr>
          <p:cNvPr id="4" name="Slide Number Placeholder 3"/>
          <p:cNvSpPr>
            <a:spLocks noGrp="1"/>
          </p:cNvSpPr>
          <p:nvPr>
            <p:ph type="sldNum" sz="quarter" idx="5"/>
          </p:nvPr>
        </p:nvSpPr>
        <p:spPr/>
        <p:txBody>
          <a:bodyPr/>
          <a:lstStyle/>
          <a:p>
            <a:fld id="{3867B744-B2DD-44DC-ABCA-CC689392E7A8}" type="slidenum">
              <a:rPr lang="en-US" smtClean="0"/>
              <a:t>5</a:t>
            </a:fld>
            <a:endParaRPr lang="en-US"/>
          </a:p>
        </p:txBody>
      </p:sp>
    </p:spTree>
    <p:extLst>
      <p:ext uri="{BB962C8B-B14F-4D97-AF65-F5344CB8AC3E}">
        <p14:creationId xmlns:p14="http://schemas.microsoft.com/office/powerpoint/2010/main" val="341672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431"/>
              </a:spcAft>
            </a:pPr>
            <a:r>
              <a:rPr lang="en-US" sz="600" kern="100" dirty="0">
                <a:latin typeface="Calibri" panose="020F0502020204030204" pitchFamily="34" charset="0"/>
                <a:ea typeface="Aptos" panose="020B0004020202020204" pitchFamily="34" charset="0"/>
                <a:cs typeface="Times New Roman" panose="02020603050405020304" pitchFamily="18" charset="0"/>
              </a:rPr>
              <a:t>CA – does not require disclosure</a:t>
            </a:r>
            <a:endParaRPr lang="en-US" sz="6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431"/>
              </a:spcAft>
            </a:pPr>
            <a:r>
              <a:rPr lang="en-US" sz="600" kern="100" dirty="0">
                <a:latin typeface="Calibri" panose="020F0502020204030204" pitchFamily="34" charset="0"/>
                <a:ea typeface="Aptos" panose="020B0004020202020204" pitchFamily="34" charset="0"/>
                <a:cs typeface="Times New Roman" panose="02020603050405020304" pitchFamily="18" charset="0"/>
              </a:rPr>
              <a:t>KY – furthering the industry in KY and does not require disclosure</a:t>
            </a:r>
            <a:endParaRPr lang="en-US" sz="6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431"/>
              </a:spcAft>
            </a:pPr>
            <a:r>
              <a:rPr lang="en-US" sz="600" kern="100" dirty="0">
                <a:latin typeface="Calibri" panose="020F0502020204030204" pitchFamily="34" charset="0"/>
                <a:ea typeface="Aptos" panose="020B0004020202020204" pitchFamily="34" charset="0"/>
                <a:cs typeface="Times New Roman" panose="02020603050405020304" pitchFamily="18" charset="0"/>
              </a:rPr>
              <a:t>NV – ballot initiative around capping contingent fees</a:t>
            </a:r>
            <a:endParaRPr lang="en-US" sz="6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431"/>
              </a:spcAft>
            </a:pPr>
            <a:r>
              <a:rPr lang="en-US" sz="600" kern="100" dirty="0">
                <a:latin typeface="Aptos" panose="020B0004020202020204" pitchFamily="34" charset="0"/>
                <a:ea typeface="Aptos" panose="020B0004020202020204" pitchFamily="34" charset="0"/>
                <a:cs typeface="Times New Roman" panose="02020603050405020304" pitchFamily="18" charset="0"/>
              </a:rPr>
              <a:t>IN and WV – already had disclosure of 3PLF agreements statutes on the books – 2024 proposals expanded upon the prior good law</a:t>
            </a:r>
          </a:p>
          <a:p>
            <a:pPr>
              <a:lnSpc>
                <a:spcPct val="107000"/>
              </a:lnSpc>
              <a:spcAft>
                <a:spcPts val="431"/>
              </a:spcAft>
            </a:pPr>
            <a:r>
              <a:rPr lang="en-US" sz="600" kern="100" dirty="0">
                <a:latin typeface="Aptos" panose="020B0004020202020204" pitchFamily="34" charset="0"/>
                <a:ea typeface="Aptos" panose="020B0004020202020204" pitchFamily="34" charset="0"/>
                <a:cs typeface="Times New Roman" panose="02020603050405020304" pitchFamily="18" charset="0"/>
              </a:rPr>
              <a:t>Other reform activity of noteworthiness:  GA and LA (direct action repeal)</a:t>
            </a:r>
          </a:p>
          <a:p>
            <a:endParaRPr lang="en-US" dirty="0"/>
          </a:p>
        </p:txBody>
      </p:sp>
      <p:sp>
        <p:nvSpPr>
          <p:cNvPr id="4" name="Slide Number Placeholder 3"/>
          <p:cNvSpPr>
            <a:spLocks noGrp="1"/>
          </p:cNvSpPr>
          <p:nvPr>
            <p:ph type="sldNum" sz="quarter" idx="5"/>
          </p:nvPr>
        </p:nvSpPr>
        <p:spPr/>
        <p:txBody>
          <a:bodyPr/>
          <a:lstStyle/>
          <a:p>
            <a:fld id="{3867B744-B2DD-44DC-ABCA-CC689392E7A8}" type="slidenum">
              <a:rPr lang="en-US" smtClean="0"/>
              <a:t>7</a:t>
            </a:fld>
            <a:endParaRPr lang="en-US"/>
          </a:p>
        </p:txBody>
      </p:sp>
    </p:spTree>
    <p:extLst>
      <p:ext uri="{BB962C8B-B14F-4D97-AF65-F5344CB8AC3E}">
        <p14:creationId xmlns:p14="http://schemas.microsoft.com/office/powerpoint/2010/main" val="3693696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431"/>
              </a:spcAft>
            </a:pPr>
            <a:r>
              <a:rPr lang="en-US" sz="600" kern="100" dirty="0">
                <a:latin typeface="Aptos" panose="020B0004020202020204" pitchFamily="34" charset="0"/>
                <a:ea typeface="Aptos" panose="020B0004020202020204" pitchFamily="34" charset="0"/>
                <a:cs typeface="Times New Roman" panose="02020603050405020304" pitchFamily="18" charset="0"/>
              </a:rPr>
              <a:t>CO – ballot initiative</a:t>
            </a:r>
          </a:p>
          <a:p>
            <a:pPr>
              <a:lnSpc>
                <a:spcPct val="107000"/>
              </a:lnSpc>
              <a:spcAft>
                <a:spcPts val="431"/>
              </a:spcAft>
            </a:pPr>
            <a:r>
              <a:rPr lang="en-US" sz="600" kern="100" dirty="0">
                <a:latin typeface="Aptos" panose="020B0004020202020204" pitchFamily="34" charset="0"/>
                <a:ea typeface="Aptos" panose="020B0004020202020204" pitchFamily="34" charset="0"/>
                <a:cs typeface="Times New Roman" panose="02020603050405020304" pitchFamily="18" charset="0"/>
              </a:rPr>
              <a:t>FL – proposed jury instruction (sunshine jury instruction)</a:t>
            </a:r>
          </a:p>
          <a:p>
            <a:endParaRPr lang="en-US" dirty="0"/>
          </a:p>
        </p:txBody>
      </p:sp>
      <p:sp>
        <p:nvSpPr>
          <p:cNvPr id="4" name="Slide Number Placeholder 3"/>
          <p:cNvSpPr>
            <a:spLocks noGrp="1"/>
          </p:cNvSpPr>
          <p:nvPr>
            <p:ph type="sldNum" sz="quarter" idx="5"/>
          </p:nvPr>
        </p:nvSpPr>
        <p:spPr/>
        <p:txBody>
          <a:bodyPr/>
          <a:lstStyle/>
          <a:p>
            <a:fld id="{3867B744-B2DD-44DC-ABCA-CC689392E7A8}" type="slidenum">
              <a:rPr lang="en-US" smtClean="0"/>
              <a:t>8</a:t>
            </a:fld>
            <a:endParaRPr lang="en-US"/>
          </a:p>
        </p:txBody>
      </p:sp>
    </p:spTree>
    <p:extLst>
      <p:ext uri="{BB962C8B-B14F-4D97-AF65-F5344CB8AC3E}">
        <p14:creationId xmlns:p14="http://schemas.microsoft.com/office/powerpoint/2010/main" val="3196046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5450" b="1" i="0">
                <a:solidFill>
                  <a:schemeClr val="bg1"/>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chemeClr val="bg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20104098" cy="11308555"/>
          </a:xfrm>
          <a:prstGeom prst="rect">
            <a:avLst/>
          </a:prstGeom>
        </p:spPr>
      </p:pic>
      <p:sp>
        <p:nvSpPr>
          <p:cNvPr id="2" name="Holder 2"/>
          <p:cNvSpPr>
            <a:spLocks noGrp="1"/>
          </p:cNvSpPr>
          <p:nvPr>
            <p:ph type="title"/>
          </p:nvPr>
        </p:nvSpPr>
        <p:spPr>
          <a:xfrm>
            <a:off x="499820" y="305845"/>
            <a:ext cx="15627985" cy="1953449"/>
          </a:xfrm>
          <a:prstGeom prst="rect">
            <a:avLst/>
          </a:prstGeom>
        </p:spPr>
        <p:txBody>
          <a:bodyPr wrap="square" lIns="0" tIns="0" rIns="0" bIns="0">
            <a:spAutoFit/>
          </a:bodyPr>
          <a:lstStyle>
            <a:lvl1pPr>
              <a:defRPr sz="5450" b="1" i="0">
                <a:solidFill>
                  <a:schemeClr val="bg1"/>
                </a:solidFill>
                <a:latin typeface="Arial"/>
                <a:cs typeface="Arial"/>
              </a:defRPr>
            </a:lvl1pPr>
          </a:lstStyle>
          <a:p>
            <a:endParaRPr/>
          </a:p>
        </p:txBody>
      </p:sp>
      <p:sp>
        <p:nvSpPr>
          <p:cNvPr id="3" name="Holder 3"/>
          <p:cNvSpPr>
            <a:spLocks noGrp="1"/>
          </p:cNvSpPr>
          <p:nvPr>
            <p:ph type="body" idx="1"/>
          </p:nvPr>
        </p:nvSpPr>
        <p:spPr>
          <a:xfrm>
            <a:off x="1826925" y="4022659"/>
            <a:ext cx="15836265" cy="40201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5/6/2024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6076" rIns="0" bIns="0" rtlCol="0">
            <a:spAutoFit/>
          </a:bodyPr>
          <a:lstStyle/>
          <a:p>
            <a:pPr marL="476250">
              <a:lnSpc>
                <a:spcPct val="100000"/>
              </a:lnSpc>
              <a:spcBef>
                <a:spcPts val="90"/>
              </a:spcBef>
            </a:pPr>
            <a:r>
              <a:rPr dirty="0"/>
              <a:t>Federal</a:t>
            </a:r>
            <a:r>
              <a:rPr spc="-180" dirty="0"/>
              <a:t> </a:t>
            </a:r>
            <a:r>
              <a:rPr dirty="0"/>
              <a:t>Lawsuit</a:t>
            </a:r>
            <a:r>
              <a:rPr spc="-180" dirty="0"/>
              <a:t> </a:t>
            </a:r>
            <a:r>
              <a:rPr dirty="0"/>
              <a:t>Abuse</a:t>
            </a:r>
            <a:r>
              <a:rPr spc="-185" dirty="0"/>
              <a:t> </a:t>
            </a:r>
            <a:r>
              <a:rPr spc="-10" dirty="0"/>
              <a:t>Legislation</a:t>
            </a:r>
          </a:p>
        </p:txBody>
      </p:sp>
      <p:sp>
        <p:nvSpPr>
          <p:cNvPr id="3" name="object 3"/>
          <p:cNvSpPr txBox="1"/>
          <p:nvPr/>
        </p:nvSpPr>
        <p:spPr>
          <a:xfrm>
            <a:off x="979795" y="3243182"/>
            <a:ext cx="11515725" cy="5925820"/>
          </a:xfrm>
          <a:prstGeom prst="rect">
            <a:avLst/>
          </a:prstGeom>
        </p:spPr>
        <p:txBody>
          <a:bodyPr vert="horz" wrap="square" lIns="0" tIns="12700" rIns="0" bIns="0" rtlCol="0">
            <a:spAutoFit/>
          </a:bodyPr>
          <a:lstStyle/>
          <a:p>
            <a:pPr marL="12700">
              <a:lnSpc>
                <a:spcPct val="100000"/>
              </a:lnSpc>
              <a:spcBef>
                <a:spcPts val="100"/>
              </a:spcBef>
            </a:pPr>
            <a:r>
              <a:rPr sz="4450" dirty="0">
                <a:solidFill>
                  <a:srgbClr val="BD2E37"/>
                </a:solidFill>
                <a:latin typeface="Arial Black"/>
                <a:cs typeface="Arial Black"/>
              </a:rPr>
              <a:t>Federal</a:t>
            </a:r>
            <a:r>
              <a:rPr sz="4450" spc="-35" dirty="0">
                <a:solidFill>
                  <a:srgbClr val="BD2E37"/>
                </a:solidFill>
                <a:latin typeface="Arial Black"/>
                <a:cs typeface="Arial Black"/>
              </a:rPr>
              <a:t> </a:t>
            </a:r>
            <a:r>
              <a:rPr sz="4450" dirty="0">
                <a:solidFill>
                  <a:srgbClr val="BD2E37"/>
                </a:solidFill>
                <a:latin typeface="Arial Black"/>
                <a:cs typeface="Arial Black"/>
              </a:rPr>
              <a:t>Lawsuit</a:t>
            </a:r>
            <a:r>
              <a:rPr sz="4450" spc="-25" dirty="0">
                <a:solidFill>
                  <a:srgbClr val="BD2E37"/>
                </a:solidFill>
                <a:latin typeface="Arial Black"/>
                <a:cs typeface="Arial Black"/>
              </a:rPr>
              <a:t> </a:t>
            </a:r>
            <a:r>
              <a:rPr sz="4450" dirty="0">
                <a:solidFill>
                  <a:srgbClr val="BD2E37"/>
                </a:solidFill>
                <a:latin typeface="Arial Black"/>
                <a:cs typeface="Arial Black"/>
              </a:rPr>
              <a:t>Abuse</a:t>
            </a:r>
            <a:r>
              <a:rPr sz="4450" spc="-25" dirty="0">
                <a:solidFill>
                  <a:srgbClr val="BD2E37"/>
                </a:solidFill>
                <a:latin typeface="Arial Black"/>
                <a:cs typeface="Arial Black"/>
              </a:rPr>
              <a:t> </a:t>
            </a:r>
            <a:r>
              <a:rPr sz="4450" spc="-10" dirty="0">
                <a:solidFill>
                  <a:srgbClr val="BD2E37"/>
                </a:solidFill>
                <a:latin typeface="Arial Black"/>
                <a:cs typeface="Arial Black"/>
              </a:rPr>
              <a:t>Legislation</a:t>
            </a:r>
            <a:endParaRPr sz="4450">
              <a:latin typeface="Arial Black"/>
              <a:cs typeface="Arial Black"/>
            </a:endParaRPr>
          </a:p>
          <a:p>
            <a:pPr>
              <a:lnSpc>
                <a:spcPct val="100000"/>
              </a:lnSpc>
              <a:spcBef>
                <a:spcPts val="20"/>
              </a:spcBef>
            </a:pPr>
            <a:endParaRPr sz="4500">
              <a:latin typeface="Arial Black"/>
              <a:cs typeface="Arial Black"/>
            </a:endParaRPr>
          </a:p>
          <a:p>
            <a:pPr marL="12700" marR="5080">
              <a:lnSpc>
                <a:spcPts val="3920"/>
              </a:lnSpc>
            </a:pPr>
            <a:r>
              <a:rPr sz="3600" b="1" dirty="0">
                <a:latin typeface="Arial"/>
                <a:cs typeface="Arial"/>
              </a:rPr>
              <a:t>Highway</a:t>
            </a:r>
            <a:r>
              <a:rPr sz="3600" b="1" spc="-135" dirty="0">
                <a:latin typeface="Arial"/>
                <a:cs typeface="Arial"/>
              </a:rPr>
              <a:t> </a:t>
            </a:r>
            <a:r>
              <a:rPr sz="3600" b="1" dirty="0">
                <a:latin typeface="Arial"/>
                <a:cs typeface="Arial"/>
              </a:rPr>
              <a:t>Accident Fairness</a:t>
            </a:r>
            <a:r>
              <a:rPr sz="3600" b="1" spc="-130" dirty="0">
                <a:latin typeface="Arial"/>
                <a:cs typeface="Arial"/>
              </a:rPr>
              <a:t> </a:t>
            </a:r>
            <a:r>
              <a:rPr sz="3600" b="1" dirty="0">
                <a:latin typeface="Arial"/>
                <a:cs typeface="Arial"/>
              </a:rPr>
              <a:t>Act</a:t>
            </a:r>
            <a:r>
              <a:rPr sz="3600" b="1" spc="5" dirty="0">
                <a:latin typeface="Arial"/>
                <a:cs typeface="Arial"/>
              </a:rPr>
              <a:t> </a:t>
            </a:r>
            <a:r>
              <a:rPr sz="3600" b="1" dirty="0">
                <a:latin typeface="Arial"/>
                <a:cs typeface="Arial"/>
              </a:rPr>
              <a:t>of</a:t>
            </a:r>
            <a:r>
              <a:rPr sz="3600" b="1" spc="-5" dirty="0">
                <a:latin typeface="Arial"/>
                <a:cs typeface="Arial"/>
              </a:rPr>
              <a:t> </a:t>
            </a:r>
            <a:r>
              <a:rPr sz="3600" b="1" dirty="0">
                <a:latin typeface="Arial"/>
                <a:cs typeface="Arial"/>
              </a:rPr>
              <a:t>2023</a:t>
            </a:r>
            <a:r>
              <a:rPr sz="3600" b="1" spc="5" dirty="0">
                <a:latin typeface="Arial"/>
                <a:cs typeface="Arial"/>
              </a:rPr>
              <a:t> </a:t>
            </a:r>
            <a:r>
              <a:rPr sz="3600" b="1" spc="-10" dirty="0">
                <a:latin typeface="Arial"/>
                <a:cs typeface="Arial"/>
              </a:rPr>
              <a:t>reintroduced </a:t>
            </a:r>
            <a:r>
              <a:rPr sz="3600" b="1" dirty="0">
                <a:latin typeface="Arial"/>
                <a:cs typeface="Arial"/>
              </a:rPr>
              <a:t>in</a:t>
            </a:r>
            <a:r>
              <a:rPr sz="3600" b="1" spc="-40" dirty="0">
                <a:latin typeface="Arial"/>
                <a:cs typeface="Arial"/>
              </a:rPr>
              <a:t> </a:t>
            </a:r>
            <a:r>
              <a:rPr sz="3600" b="1" dirty="0">
                <a:latin typeface="Arial"/>
                <a:cs typeface="Arial"/>
              </a:rPr>
              <a:t>the</a:t>
            </a:r>
            <a:r>
              <a:rPr sz="3600" b="1" spc="-25" dirty="0">
                <a:latin typeface="Arial"/>
                <a:cs typeface="Arial"/>
              </a:rPr>
              <a:t> </a:t>
            </a:r>
            <a:r>
              <a:rPr sz="3600" b="1" dirty="0">
                <a:latin typeface="Arial"/>
                <a:cs typeface="Arial"/>
              </a:rPr>
              <a:t>118th</a:t>
            </a:r>
            <a:r>
              <a:rPr sz="3600" b="1" spc="-20" dirty="0">
                <a:latin typeface="Arial"/>
                <a:cs typeface="Arial"/>
              </a:rPr>
              <a:t> </a:t>
            </a:r>
            <a:r>
              <a:rPr sz="3600" b="1" dirty="0">
                <a:latin typeface="Arial"/>
                <a:cs typeface="Arial"/>
              </a:rPr>
              <a:t>Congress</a:t>
            </a:r>
            <a:r>
              <a:rPr sz="3600" b="1" spc="-15" dirty="0">
                <a:latin typeface="Arial"/>
                <a:cs typeface="Arial"/>
              </a:rPr>
              <a:t> </a:t>
            </a:r>
            <a:r>
              <a:rPr sz="3600" b="1" dirty="0">
                <a:latin typeface="Arial"/>
                <a:cs typeface="Arial"/>
              </a:rPr>
              <a:t>–</a:t>
            </a:r>
            <a:r>
              <a:rPr sz="3600" b="1" spc="-20" dirty="0">
                <a:latin typeface="Arial"/>
                <a:cs typeface="Arial"/>
              </a:rPr>
              <a:t> </a:t>
            </a:r>
            <a:r>
              <a:rPr sz="3600" b="1" dirty="0">
                <a:latin typeface="Arial"/>
                <a:cs typeface="Arial"/>
              </a:rPr>
              <a:t>referred</a:t>
            </a:r>
            <a:r>
              <a:rPr sz="3600" b="1" spc="-20" dirty="0">
                <a:latin typeface="Arial"/>
                <a:cs typeface="Arial"/>
              </a:rPr>
              <a:t> </a:t>
            </a:r>
            <a:r>
              <a:rPr sz="3600" b="1" dirty="0">
                <a:latin typeface="Arial"/>
                <a:cs typeface="Arial"/>
              </a:rPr>
              <a:t>to</a:t>
            </a:r>
            <a:r>
              <a:rPr sz="3600" b="1" spc="-30" dirty="0">
                <a:latin typeface="Arial"/>
                <a:cs typeface="Arial"/>
              </a:rPr>
              <a:t> </a:t>
            </a:r>
            <a:r>
              <a:rPr sz="3600" b="1" dirty="0">
                <a:latin typeface="Arial"/>
                <a:cs typeface="Arial"/>
              </a:rPr>
              <a:t>the</a:t>
            </a:r>
            <a:r>
              <a:rPr sz="3600" b="1" spc="-20" dirty="0">
                <a:latin typeface="Arial"/>
                <a:cs typeface="Arial"/>
              </a:rPr>
              <a:t> </a:t>
            </a:r>
            <a:r>
              <a:rPr sz="3600" b="1" spc="-10" dirty="0">
                <a:latin typeface="Arial"/>
                <a:cs typeface="Arial"/>
              </a:rPr>
              <a:t>House </a:t>
            </a:r>
            <a:r>
              <a:rPr sz="3600" b="1" dirty="0">
                <a:latin typeface="Arial"/>
                <a:cs typeface="Arial"/>
              </a:rPr>
              <a:t>Committee</a:t>
            </a:r>
            <a:r>
              <a:rPr sz="3600" b="1" spc="5" dirty="0">
                <a:latin typeface="Arial"/>
                <a:cs typeface="Arial"/>
              </a:rPr>
              <a:t> </a:t>
            </a:r>
            <a:r>
              <a:rPr sz="3600" b="1" dirty="0">
                <a:latin typeface="Arial"/>
                <a:cs typeface="Arial"/>
              </a:rPr>
              <a:t>on </a:t>
            </a:r>
            <a:r>
              <a:rPr sz="3600" b="1" spc="-10" dirty="0">
                <a:latin typeface="Arial"/>
                <a:cs typeface="Arial"/>
              </a:rPr>
              <a:t>4/27/23</a:t>
            </a:r>
            <a:endParaRPr sz="3600">
              <a:latin typeface="Arial"/>
              <a:cs typeface="Arial"/>
            </a:endParaRPr>
          </a:p>
          <a:p>
            <a:pPr>
              <a:lnSpc>
                <a:spcPct val="100000"/>
              </a:lnSpc>
              <a:spcBef>
                <a:spcPts val="10"/>
              </a:spcBef>
            </a:pPr>
            <a:endParaRPr sz="4550">
              <a:latin typeface="Arial"/>
              <a:cs typeface="Arial"/>
            </a:endParaRPr>
          </a:p>
          <a:p>
            <a:pPr marL="12700" marR="967105">
              <a:lnSpc>
                <a:spcPts val="3560"/>
              </a:lnSpc>
            </a:pPr>
            <a:r>
              <a:rPr sz="3300" dirty="0">
                <a:latin typeface="Arial"/>
                <a:cs typeface="Arial"/>
              </a:rPr>
              <a:t>Proposes</a:t>
            </a:r>
            <a:r>
              <a:rPr sz="3300" spc="-15" dirty="0">
                <a:latin typeface="Arial"/>
                <a:cs typeface="Arial"/>
              </a:rPr>
              <a:t> </a:t>
            </a:r>
            <a:r>
              <a:rPr sz="3300" dirty="0">
                <a:latin typeface="Arial"/>
                <a:cs typeface="Arial"/>
              </a:rPr>
              <a:t>penalties</a:t>
            </a:r>
            <a:r>
              <a:rPr sz="3300" spc="-10" dirty="0">
                <a:latin typeface="Arial"/>
                <a:cs typeface="Arial"/>
              </a:rPr>
              <a:t> </a:t>
            </a:r>
            <a:r>
              <a:rPr sz="3300" dirty="0">
                <a:latin typeface="Arial"/>
                <a:cs typeface="Arial"/>
              </a:rPr>
              <a:t>to</a:t>
            </a:r>
            <a:r>
              <a:rPr sz="3300" spc="-5" dirty="0">
                <a:latin typeface="Arial"/>
                <a:cs typeface="Arial"/>
              </a:rPr>
              <a:t> </a:t>
            </a:r>
            <a:r>
              <a:rPr sz="3300" dirty="0">
                <a:latin typeface="Arial"/>
                <a:cs typeface="Arial"/>
              </a:rPr>
              <a:t>persons</a:t>
            </a:r>
            <a:r>
              <a:rPr sz="3300" spc="-10" dirty="0">
                <a:latin typeface="Arial"/>
                <a:cs typeface="Arial"/>
              </a:rPr>
              <a:t> </a:t>
            </a:r>
            <a:r>
              <a:rPr sz="3300" dirty="0">
                <a:latin typeface="Arial"/>
                <a:cs typeface="Arial"/>
              </a:rPr>
              <a:t>who</a:t>
            </a:r>
            <a:r>
              <a:rPr sz="3300" spc="-10" dirty="0">
                <a:latin typeface="Arial"/>
                <a:cs typeface="Arial"/>
              </a:rPr>
              <a:t> </a:t>
            </a:r>
            <a:r>
              <a:rPr sz="3300" dirty="0">
                <a:latin typeface="Arial"/>
                <a:cs typeface="Arial"/>
              </a:rPr>
              <a:t>intentionally</a:t>
            </a:r>
            <a:r>
              <a:rPr sz="3300" spc="-5" dirty="0">
                <a:latin typeface="Arial"/>
                <a:cs typeface="Arial"/>
              </a:rPr>
              <a:t> </a:t>
            </a:r>
            <a:r>
              <a:rPr sz="3300" spc="-10" dirty="0">
                <a:latin typeface="Arial"/>
                <a:cs typeface="Arial"/>
              </a:rPr>
              <a:t>cause </a:t>
            </a:r>
            <a:r>
              <a:rPr sz="3300" dirty="0">
                <a:latin typeface="Arial"/>
                <a:cs typeface="Arial"/>
              </a:rPr>
              <a:t>(“stage”) a</a:t>
            </a:r>
            <a:r>
              <a:rPr sz="3300" spc="-5" dirty="0">
                <a:latin typeface="Arial"/>
                <a:cs typeface="Arial"/>
              </a:rPr>
              <a:t> </a:t>
            </a:r>
            <a:r>
              <a:rPr sz="3300" dirty="0">
                <a:latin typeface="Arial"/>
                <a:cs typeface="Arial"/>
              </a:rPr>
              <a:t>collision</a:t>
            </a:r>
            <a:r>
              <a:rPr sz="3300" spc="-15" dirty="0">
                <a:latin typeface="Arial"/>
                <a:cs typeface="Arial"/>
              </a:rPr>
              <a:t> </a:t>
            </a:r>
            <a:r>
              <a:rPr sz="3300" dirty="0">
                <a:latin typeface="Arial"/>
                <a:cs typeface="Arial"/>
              </a:rPr>
              <a:t>with</a:t>
            </a:r>
            <a:r>
              <a:rPr sz="3300" spc="-10" dirty="0">
                <a:latin typeface="Arial"/>
                <a:cs typeface="Arial"/>
              </a:rPr>
              <a:t> </a:t>
            </a:r>
            <a:r>
              <a:rPr sz="3300" dirty="0">
                <a:latin typeface="Arial"/>
                <a:cs typeface="Arial"/>
              </a:rPr>
              <a:t>a</a:t>
            </a:r>
            <a:r>
              <a:rPr sz="3300" spc="-10" dirty="0">
                <a:latin typeface="Arial"/>
                <a:cs typeface="Arial"/>
              </a:rPr>
              <a:t> </a:t>
            </a:r>
            <a:r>
              <a:rPr sz="3300" dirty="0">
                <a:latin typeface="Arial"/>
                <a:cs typeface="Arial"/>
              </a:rPr>
              <a:t>commercial</a:t>
            </a:r>
            <a:r>
              <a:rPr sz="3300" spc="-10" dirty="0">
                <a:latin typeface="Arial"/>
                <a:cs typeface="Arial"/>
              </a:rPr>
              <a:t> </a:t>
            </a:r>
            <a:r>
              <a:rPr sz="3300" dirty="0">
                <a:latin typeface="Arial"/>
                <a:cs typeface="Arial"/>
              </a:rPr>
              <a:t>motor</a:t>
            </a:r>
            <a:r>
              <a:rPr sz="3300" spc="-5" dirty="0">
                <a:latin typeface="Arial"/>
                <a:cs typeface="Arial"/>
              </a:rPr>
              <a:t> </a:t>
            </a:r>
            <a:r>
              <a:rPr sz="3300" dirty="0">
                <a:latin typeface="Arial"/>
                <a:cs typeface="Arial"/>
              </a:rPr>
              <a:t>vehicle</a:t>
            </a:r>
            <a:r>
              <a:rPr sz="3300" spc="-15" dirty="0">
                <a:latin typeface="Arial"/>
                <a:cs typeface="Arial"/>
              </a:rPr>
              <a:t> </a:t>
            </a:r>
            <a:r>
              <a:rPr sz="3300" spc="-25" dirty="0">
                <a:latin typeface="Arial"/>
                <a:cs typeface="Arial"/>
              </a:rPr>
              <a:t>and </a:t>
            </a:r>
            <a:r>
              <a:rPr sz="3300" dirty="0">
                <a:latin typeface="Arial"/>
                <a:cs typeface="Arial"/>
              </a:rPr>
              <a:t>requirement</a:t>
            </a:r>
            <a:r>
              <a:rPr sz="3300" spc="-5" dirty="0">
                <a:latin typeface="Arial"/>
                <a:cs typeface="Arial"/>
              </a:rPr>
              <a:t> </a:t>
            </a:r>
            <a:r>
              <a:rPr sz="3300" dirty="0">
                <a:latin typeface="Arial"/>
                <a:cs typeface="Arial"/>
              </a:rPr>
              <a:t>for</a:t>
            </a:r>
            <a:r>
              <a:rPr sz="3300" spc="-10" dirty="0">
                <a:latin typeface="Arial"/>
                <a:cs typeface="Arial"/>
              </a:rPr>
              <a:t> </a:t>
            </a:r>
            <a:r>
              <a:rPr sz="3300" dirty="0">
                <a:latin typeface="Arial"/>
                <a:cs typeface="Arial"/>
              </a:rPr>
              <a:t>plaintiffs</a:t>
            </a:r>
            <a:r>
              <a:rPr sz="3300" spc="-5" dirty="0">
                <a:latin typeface="Arial"/>
                <a:cs typeface="Arial"/>
              </a:rPr>
              <a:t> </a:t>
            </a:r>
            <a:r>
              <a:rPr sz="3300" dirty="0">
                <a:latin typeface="Arial"/>
                <a:cs typeface="Arial"/>
              </a:rPr>
              <a:t>to</a:t>
            </a:r>
            <a:r>
              <a:rPr sz="3300" spc="-15" dirty="0">
                <a:latin typeface="Arial"/>
                <a:cs typeface="Arial"/>
              </a:rPr>
              <a:t> </a:t>
            </a:r>
            <a:r>
              <a:rPr sz="3300" dirty="0">
                <a:latin typeface="Arial"/>
                <a:cs typeface="Arial"/>
              </a:rPr>
              <a:t>disclose</a:t>
            </a:r>
            <a:r>
              <a:rPr sz="3300" spc="-25" dirty="0">
                <a:latin typeface="Arial"/>
                <a:cs typeface="Arial"/>
              </a:rPr>
              <a:t> </a:t>
            </a:r>
            <a:r>
              <a:rPr sz="3300" spc="-10" dirty="0">
                <a:latin typeface="Arial"/>
                <a:cs typeface="Arial"/>
              </a:rPr>
              <a:t>third-</a:t>
            </a:r>
            <a:r>
              <a:rPr sz="3300" dirty="0">
                <a:latin typeface="Arial"/>
                <a:cs typeface="Arial"/>
              </a:rPr>
              <a:t>party</a:t>
            </a:r>
            <a:r>
              <a:rPr sz="3300" spc="10" dirty="0">
                <a:latin typeface="Arial"/>
                <a:cs typeface="Arial"/>
              </a:rPr>
              <a:t> </a:t>
            </a:r>
            <a:r>
              <a:rPr sz="3300" spc="-10" dirty="0">
                <a:latin typeface="Arial"/>
                <a:cs typeface="Arial"/>
              </a:rPr>
              <a:t>litigation </a:t>
            </a:r>
            <a:r>
              <a:rPr sz="3300" dirty="0">
                <a:latin typeface="Arial"/>
                <a:cs typeface="Arial"/>
              </a:rPr>
              <a:t>funding,</a:t>
            </a:r>
            <a:r>
              <a:rPr sz="3300" spc="-25" dirty="0">
                <a:latin typeface="Arial"/>
                <a:cs typeface="Arial"/>
              </a:rPr>
              <a:t> </a:t>
            </a:r>
            <a:r>
              <a:rPr sz="3300" dirty="0">
                <a:latin typeface="Arial"/>
                <a:cs typeface="Arial"/>
              </a:rPr>
              <a:t>including</a:t>
            </a:r>
            <a:r>
              <a:rPr sz="3300" spc="-20" dirty="0">
                <a:latin typeface="Arial"/>
                <a:cs typeface="Arial"/>
              </a:rPr>
              <a:t> </a:t>
            </a:r>
            <a:r>
              <a:rPr sz="3300" dirty="0">
                <a:latin typeface="Arial"/>
                <a:cs typeface="Arial"/>
              </a:rPr>
              <a:t>any</a:t>
            </a:r>
            <a:r>
              <a:rPr sz="3300" spc="-15" dirty="0">
                <a:latin typeface="Arial"/>
                <a:cs typeface="Arial"/>
              </a:rPr>
              <a:t> </a:t>
            </a:r>
            <a:r>
              <a:rPr sz="3300" dirty="0">
                <a:latin typeface="Arial"/>
                <a:cs typeface="Arial"/>
              </a:rPr>
              <a:t>funding</a:t>
            </a:r>
            <a:r>
              <a:rPr sz="3300" spc="-15" dirty="0">
                <a:latin typeface="Arial"/>
                <a:cs typeface="Arial"/>
              </a:rPr>
              <a:t> </a:t>
            </a:r>
            <a:r>
              <a:rPr sz="3300" dirty="0">
                <a:latin typeface="Arial"/>
                <a:cs typeface="Arial"/>
              </a:rPr>
              <a:t>agreements,</a:t>
            </a:r>
            <a:r>
              <a:rPr sz="3300" spc="-10" dirty="0">
                <a:latin typeface="Arial"/>
                <a:cs typeface="Arial"/>
              </a:rPr>
              <a:t> </a:t>
            </a:r>
            <a:r>
              <a:rPr sz="3300" dirty="0">
                <a:latin typeface="Arial"/>
                <a:cs typeface="Arial"/>
              </a:rPr>
              <a:t>10</a:t>
            </a:r>
            <a:r>
              <a:rPr sz="3300" spc="-15" dirty="0">
                <a:latin typeface="Arial"/>
                <a:cs typeface="Arial"/>
              </a:rPr>
              <a:t> </a:t>
            </a:r>
            <a:r>
              <a:rPr sz="3300" dirty="0">
                <a:latin typeface="Arial"/>
                <a:cs typeface="Arial"/>
              </a:rPr>
              <a:t>days</a:t>
            </a:r>
            <a:r>
              <a:rPr sz="3300" spc="-15" dirty="0">
                <a:latin typeface="Arial"/>
                <a:cs typeface="Arial"/>
              </a:rPr>
              <a:t> </a:t>
            </a:r>
            <a:r>
              <a:rPr sz="3300" spc="-10" dirty="0">
                <a:latin typeface="Arial"/>
                <a:cs typeface="Arial"/>
              </a:rPr>
              <a:t>after execution.</a:t>
            </a:r>
            <a:endParaRPr sz="3300">
              <a:latin typeface="Arial"/>
              <a:cs typeface="Arial"/>
            </a:endParaRPr>
          </a:p>
        </p:txBody>
      </p:sp>
      <p:pic>
        <p:nvPicPr>
          <p:cNvPr id="4" name="object 4"/>
          <p:cNvPicPr/>
          <p:nvPr/>
        </p:nvPicPr>
        <p:blipFill>
          <a:blip r:embed="rId2" cstate="print"/>
          <a:stretch>
            <a:fillRect/>
          </a:stretch>
        </p:blipFill>
        <p:spPr>
          <a:xfrm>
            <a:off x="13751204" y="2899398"/>
            <a:ext cx="5642968" cy="70075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4834" rIns="0" bIns="0" rtlCol="0">
            <a:spAutoFit/>
          </a:bodyPr>
          <a:lstStyle/>
          <a:p>
            <a:pPr marL="12700">
              <a:lnSpc>
                <a:spcPct val="100000"/>
              </a:lnSpc>
              <a:spcBef>
                <a:spcPts val="125"/>
              </a:spcBef>
            </a:pPr>
            <a:r>
              <a:rPr sz="5250" dirty="0"/>
              <a:t>WHAT</a:t>
            </a:r>
            <a:r>
              <a:rPr sz="5250" spc="-20" dirty="0"/>
              <a:t> </a:t>
            </a:r>
            <a:r>
              <a:rPr sz="5250" dirty="0"/>
              <a:t>IS THE</a:t>
            </a:r>
            <a:r>
              <a:rPr sz="5250" spc="-5" dirty="0"/>
              <a:t> </a:t>
            </a:r>
            <a:r>
              <a:rPr sz="5250" dirty="0"/>
              <a:t>REFORM </a:t>
            </a:r>
            <a:r>
              <a:rPr sz="5250" spc="-10" dirty="0"/>
              <a:t>PLAYBOOK?</a:t>
            </a:r>
            <a:endParaRPr sz="5250"/>
          </a:p>
          <a:p>
            <a:pPr marL="12700">
              <a:lnSpc>
                <a:spcPct val="100000"/>
              </a:lnSpc>
              <a:spcBef>
                <a:spcPts val="35"/>
              </a:spcBef>
            </a:pPr>
            <a:r>
              <a:rPr sz="5250" dirty="0"/>
              <a:t>LESSONS</a:t>
            </a:r>
            <a:r>
              <a:rPr sz="5250" spc="-10" dirty="0"/>
              <a:t> </a:t>
            </a:r>
            <a:r>
              <a:rPr sz="5250" dirty="0"/>
              <a:t>LEARNED</a:t>
            </a:r>
            <a:r>
              <a:rPr sz="5250" spc="-10" dirty="0"/>
              <a:t> </a:t>
            </a:r>
            <a:r>
              <a:rPr sz="5250" dirty="0"/>
              <a:t>FROM</a:t>
            </a:r>
            <a:r>
              <a:rPr sz="5250" spc="-5" dirty="0"/>
              <a:t> </a:t>
            </a:r>
            <a:r>
              <a:rPr sz="5250" dirty="0"/>
              <a:t>FLORIDA</a:t>
            </a:r>
            <a:r>
              <a:rPr sz="5250" spc="-20" dirty="0"/>
              <a:t> </a:t>
            </a:r>
            <a:r>
              <a:rPr sz="5250" dirty="0"/>
              <a:t>AND</a:t>
            </a:r>
            <a:r>
              <a:rPr sz="5250" spc="-10" dirty="0"/>
              <a:t> </a:t>
            </a:r>
            <a:r>
              <a:rPr sz="5250" spc="-20" dirty="0"/>
              <a:t>IOWA</a:t>
            </a:r>
            <a:endParaRPr sz="5250"/>
          </a:p>
        </p:txBody>
      </p:sp>
      <p:sp>
        <p:nvSpPr>
          <p:cNvPr id="3" name="object 3"/>
          <p:cNvSpPr txBox="1"/>
          <p:nvPr/>
        </p:nvSpPr>
        <p:spPr>
          <a:xfrm>
            <a:off x="1064181" y="3055162"/>
            <a:ext cx="17967960" cy="6001385"/>
          </a:xfrm>
          <a:prstGeom prst="rect">
            <a:avLst/>
          </a:prstGeom>
        </p:spPr>
        <p:txBody>
          <a:bodyPr vert="horz" wrap="square" lIns="0" tIns="11430" rIns="0" bIns="0" rtlCol="0">
            <a:spAutoFit/>
          </a:bodyPr>
          <a:lstStyle/>
          <a:p>
            <a:pPr marL="410209" marR="1164590" indent="-398145">
              <a:lnSpc>
                <a:spcPct val="100800"/>
              </a:lnSpc>
              <a:spcBef>
                <a:spcPts val="90"/>
              </a:spcBef>
              <a:buClr>
                <a:srgbClr val="0364C0"/>
              </a:buClr>
              <a:buSzPct val="108333"/>
              <a:buFont typeface="Arial"/>
              <a:buChar char="•"/>
              <a:tabLst>
                <a:tab pos="410209" algn="l"/>
              </a:tabLst>
            </a:pPr>
            <a:r>
              <a:rPr sz="3600" dirty="0">
                <a:latin typeface="Calibri"/>
                <a:cs typeface="Calibri"/>
              </a:rPr>
              <a:t>Assemble</a:t>
            </a:r>
            <a:r>
              <a:rPr sz="3600" spc="-5" dirty="0">
                <a:latin typeface="Calibri"/>
                <a:cs typeface="Calibri"/>
              </a:rPr>
              <a:t> </a:t>
            </a:r>
            <a:r>
              <a:rPr sz="3600" dirty="0">
                <a:latin typeface="Calibri"/>
                <a:cs typeface="Calibri"/>
              </a:rPr>
              <a:t>a</a:t>
            </a:r>
            <a:r>
              <a:rPr sz="3600" spc="5" dirty="0">
                <a:latin typeface="Calibri"/>
                <a:cs typeface="Calibri"/>
              </a:rPr>
              <a:t> </a:t>
            </a:r>
            <a:r>
              <a:rPr sz="3600" dirty="0">
                <a:latin typeface="Calibri"/>
                <a:cs typeface="Calibri"/>
              </a:rPr>
              <a:t>good</a:t>
            </a:r>
            <a:r>
              <a:rPr sz="3600" spc="10" dirty="0">
                <a:latin typeface="Calibri"/>
                <a:cs typeface="Calibri"/>
              </a:rPr>
              <a:t> </a:t>
            </a:r>
            <a:r>
              <a:rPr sz="3600" dirty="0">
                <a:latin typeface="Calibri"/>
                <a:cs typeface="Calibri"/>
              </a:rPr>
              <a:t>team: seasoned</a:t>
            </a:r>
            <a:r>
              <a:rPr sz="3600" spc="15" dirty="0">
                <a:latin typeface="Calibri"/>
                <a:cs typeface="Calibri"/>
              </a:rPr>
              <a:t> </a:t>
            </a:r>
            <a:r>
              <a:rPr sz="3600" dirty="0">
                <a:latin typeface="Calibri"/>
                <a:cs typeface="Calibri"/>
              </a:rPr>
              <a:t>lobbyists,</a:t>
            </a:r>
            <a:r>
              <a:rPr sz="3600" spc="15" dirty="0">
                <a:latin typeface="Calibri"/>
                <a:cs typeface="Calibri"/>
              </a:rPr>
              <a:t> </a:t>
            </a:r>
            <a:r>
              <a:rPr sz="3600" dirty="0">
                <a:latin typeface="Calibri"/>
                <a:cs typeface="Calibri"/>
              </a:rPr>
              <a:t>smart</a:t>
            </a:r>
            <a:r>
              <a:rPr sz="3600" spc="5" dirty="0">
                <a:latin typeface="Calibri"/>
                <a:cs typeface="Calibri"/>
              </a:rPr>
              <a:t> </a:t>
            </a:r>
            <a:r>
              <a:rPr sz="3600" dirty="0">
                <a:latin typeface="Calibri"/>
                <a:cs typeface="Calibri"/>
              </a:rPr>
              <a:t>public</a:t>
            </a:r>
            <a:r>
              <a:rPr sz="3600" spc="15" dirty="0">
                <a:latin typeface="Calibri"/>
                <a:cs typeface="Calibri"/>
              </a:rPr>
              <a:t> </a:t>
            </a:r>
            <a:r>
              <a:rPr sz="3600" dirty="0">
                <a:latin typeface="Calibri"/>
                <a:cs typeface="Calibri"/>
              </a:rPr>
              <a:t>relations</a:t>
            </a:r>
            <a:r>
              <a:rPr sz="3600" spc="20" dirty="0">
                <a:latin typeface="Calibri"/>
                <a:cs typeface="Calibri"/>
              </a:rPr>
              <a:t> </a:t>
            </a:r>
            <a:r>
              <a:rPr sz="3600" dirty="0">
                <a:latin typeface="Calibri"/>
                <a:cs typeface="Calibri"/>
              </a:rPr>
              <a:t>campaign</a:t>
            </a:r>
            <a:r>
              <a:rPr sz="3600" spc="25" dirty="0">
                <a:latin typeface="Calibri"/>
                <a:cs typeface="Calibri"/>
              </a:rPr>
              <a:t> </a:t>
            </a:r>
            <a:r>
              <a:rPr sz="3600" spc="-10" dirty="0">
                <a:latin typeface="Calibri"/>
                <a:cs typeface="Calibri"/>
              </a:rPr>
              <a:t>strategists, </a:t>
            </a:r>
            <a:r>
              <a:rPr sz="3600" dirty="0">
                <a:latin typeface="Calibri"/>
                <a:cs typeface="Calibri"/>
              </a:rPr>
              <a:t>fundraisers,</a:t>
            </a:r>
            <a:r>
              <a:rPr sz="3600" spc="10" dirty="0">
                <a:latin typeface="Calibri"/>
                <a:cs typeface="Calibri"/>
              </a:rPr>
              <a:t> </a:t>
            </a:r>
            <a:r>
              <a:rPr sz="3600" dirty="0">
                <a:latin typeface="Calibri"/>
                <a:cs typeface="Calibri"/>
              </a:rPr>
              <a:t>and</a:t>
            </a:r>
            <a:r>
              <a:rPr sz="3600" spc="5" dirty="0">
                <a:latin typeface="Calibri"/>
                <a:cs typeface="Calibri"/>
              </a:rPr>
              <a:t> </a:t>
            </a:r>
            <a:r>
              <a:rPr sz="3600" dirty="0">
                <a:latin typeface="Calibri"/>
                <a:cs typeface="Calibri"/>
              </a:rPr>
              <a:t>subject</a:t>
            </a:r>
            <a:r>
              <a:rPr sz="3600" spc="5" dirty="0">
                <a:latin typeface="Calibri"/>
                <a:cs typeface="Calibri"/>
              </a:rPr>
              <a:t> </a:t>
            </a:r>
            <a:r>
              <a:rPr sz="3600" dirty="0">
                <a:latin typeface="Calibri"/>
                <a:cs typeface="Calibri"/>
              </a:rPr>
              <a:t>matter</a:t>
            </a:r>
            <a:r>
              <a:rPr sz="3600" spc="-5" dirty="0">
                <a:latin typeface="Calibri"/>
                <a:cs typeface="Calibri"/>
              </a:rPr>
              <a:t> </a:t>
            </a:r>
            <a:r>
              <a:rPr sz="3600" spc="-10" dirty="0">
                <a:latin typeface="Calibri"/>
                <a:cs typeface="Calibri"/>
              </a:rPr>
              <a:t>experts</a:t>
            </a:r>
            <a:endParaRPr sz="3600" dirty="0">
              <a:latin typeface="Calibri"/>
              <a:cs typeface="Calibri"/>
            </a:endParaRPr>
          </a:p>
          <a:p>
            <a:pPr marL="410209" marR="749300" indent="-398145">
              <a:lnSpc>
                <a:spcPts val="4350"/>
              </a:lnSpc>
              <a:spcBef>
                <a:spcPts val="150"/>
              </a:spcBef>
              <a:buClr>
                <a:srgbClr val="0364C0"/>
              </a:buClr>
              <a:buSzPct val="108333"/>
              <a:buFont typeface="Arial"/>
              <a:buChar char="•"/>
              <a:tabLst>
                <a:tab pos="410209" algn="l"/>
              </a:tabLst>
            </a:pPr>
            <a:r>
              <a:rPr sz="3600" dirty="0">
                <a:latin typeface="Calibri"/>
                <a:cs typeface="Calibri"/>
              </a:rPr>
              <a:t>Assemble</a:t>
            </a:r>
            <a:r>
              <a:rPr sz="3600" spc="5" dirty="0">
                <a:latin typeface="Calibri"/>
                <a:cs typeface="Calibri"/>
              </a:rPr>
              <a:t> </a:t>
            </a:r>
            <a:r>
              <a:rPr sz="3600" dirty="0">
                <a:latin typeface="Calibri"/>
                <a:cs typeface="Calibri"/>
              </a:rPr>
              <a:t>representatives</a:t>
            </a:r>
            <a:r>
              <a:rPr sz="3600" spc="10" dirty="0">
                <a:latin typeface="Calibri"/>
                <a:cs typeface="Calibri"/>
              </a:rPr>
              <a:t> </a:t>
            </a:r>
            <a:r>
              <a:rPr sz="3600" dirty="0">
                <a:latin typeface="Calibri"/>
                <a:cs typeface="Calibri"/>
              </a:rPr>
              <a:t>from</a:t>
            </a:r>
            <a:r>
              <a:rPr sz="3600" spc="-5" dirty="0">
                <a:latin typeface="Calibri"/>
                <a:cs typeface="Calibri"/>
              </a:rPr>
              <a:t> </a:t>
            </a:r>
            <a:r>
              <a:rPr sz="3600" dirty="0">
                <a:latin typeface="Calibri"/>
                <a:cs typeface="Calibri"/>
              </a:rPr>
              <a:t>trucking</a:t>
            </a:r>
            <a:r>
              <a:rPr sz="3600" spc="15" dirty="0">
                <a:latin typeface="Calibri"/>
                <a:cs typeface="Calibri"/>
              </a:rPr>
              <a:t> </a:t>
            </a:r>
            <a:r>
              <a:rPr sz="3600" dirty="0">
                <a:latin typeface="Calibri"/>
                <a:cs typeface="Calibri"/>
              </a:rPr>
              <a:t>companies</a:t>
            </a:r>
            <a:r>
              <a:rPr sz="3600" spc="10" dirty="0">
                <a:latin typeface="Calibri"/>
                <a:cs typeface="Calibri"/>
              </a:rPr>
              <a:t> </a:t>
            </a:r>
            <a:r>
              <a:rPr sz="3600" dirty="0">
                <a:latin typeface="Calibri"/>
                <a:cs typeface="Calibri"/>
              </a:rPr>
              <a:t>who</a:t>
            </a:r>
            <a:r>
              <a:rPr sz="3600" spc="15" dirty="0">
                <a:latin typeface="Calibri"/>
                <a:cs typeface="Calibri"/>
              </a:rPr>
              <a:t> </a:t>
            </a:r>
            <a:r>
              <a:rPr sz="3600" dirty="0">
                <a:latin typeface="Calibri"/>
                <a:cs typeface="Calibri"/>
              </a:rPr>
              <a:t>can</a:t>
            </a:r>
            <a:r>
              <a:rPr sz="3600" spc="5" dirty="0">
                <a:latin typeface="Calibri"/>
                <a:cs typeface="Calibri"/>
              </a:rPr>
              <a:t> </a:t>
            </a:r>
            <a:r>
              <a:rPr sz="3600" dirty="0">
                <a:latin typeface="Calibri"/>
                <a:cs typeface="Calibri"/>
              </a:rPr>
              <a:t>explain</a:t>
            </a:r>
            <a:r>
              <a:rPr sz="3600" spc="10" dirty="0">
                <a:latin typeface="Calibri"/>
                <a:cs typeface="Calibri"/>
              </a:rPr>
              <a:t> </a:t>
            </a:r>
            <a:r>
              <a:rPr sz="3600" dirty="0">
                <a:latin typeface="Calibri"/>
                <a:cs typeface="Calibri"/>
              </a:rPr>
              <a:t>the impact</a:t>
            </a:r>
            <a:r>
              <a:rPr sz="3600" spc="10" dirty="0">
                <a:latin typeface="Calibri"/>
                <a:cs typeface="Calibri"/>
              </a:rPr>
              <a:t> </a:t>
            </a:r>
            <a:r>
              <a:rPr sz="3600" dirty="0">
                <a:latin typeface="Calibri"/>
                <a:cs typeface="Calibri"/>
              </a:rPr>
              <a:t>of </a:t>
            </a:r>
            <a:r>
              <a:rPr sz="3600" spc="-10" dirty="0">
                <a:latin typeface="Calibri"/>
                <a:cs typeface="Calibri"/>
              </a:rPr>
              <a:t>lawsuit </a:t>
            </a:r>
            <a:r>
              <a:rPr sz="3600" dirty="0">
                <a:latin typeface="Calibri"/>
                <a:cs typeface="Calibri"/>
              </a:rPr>
              <a:t>abuse (</a:t>
            </a:r>
            <a:r>
              <a:rPr sz="3600" b="1" i="1" dirty="0">
                <a:latin typeface="Calibri"/>
                <a:cs typeface="Calibri"/>
              </a:rPr>
              <a:t>legislators</a:t>
            </a:r>
            <a:r>
              <a:rPr sz="3600" b="1" i="1" spc="5" dirty="0">
                <a:latin typeface="Calibri"/>
                <a:cs typeface="Calibri"/>
              </a:rPr>
              <a:t> </a:t>
            </a:r>
            <a:r>
              <a:rPr sz="3600" b="1" i="1" dirty="0">
                <a:latin typeface="Calibri"/>
                <a:cs typeface="Calibri"/>
              </a:rPr>
              <a:t>want to hear</a:t>
            </a:r>
            <a:r>
              <a:rPr sz="3600" b="1" i="1" spc="5" dirty="0">
                <a:latin typeface="Calibri"/>
                <a:cs typeface="Calibri"/>
              </a:rPr>
              <a:t> </a:t>
            </a:r>
            <a:r>
              <a:rPr sz="3600" b="1" i="1" dirty="0">
                <a:latin typeface="Calibri"/>
                <a:cs typeface="Calibri"/>
              </a:rPr>
              <a:t>from their </a:t>
            </a:r>
            <a:r>
              <a:rPr sz="3600" b="1" i="1" spc="-10" dirty="0">
                <a:latin typeface="Calibri"/>
                <a:cs typeface="Calibri"/>
              </a:rPr>
              <a:t>constituents</a:t>
            </a:r>
            <a:r>
              <a:rPr sz="3600" spc="-10" dirty="0">
                <a:latin typeface="Calibri"/>
                <a:cs typeface="Calibri"/>
              </a:rPr>
              <a:t>)</a:t>
            </a:r>
            <a:endParaRPr sz="3600" dirty="0">
              <a:latin typeface="Calibri"/>
              <a:cs typeface="Calibri"/>
            </a:endParaRPr>
          </a:p>
          <a:p>
            <a:pPr marL="975360" lvl="1" indent="-523240">
              <a:lnSpc>
                <a:spcPts val="3785"/>
              </a:lnSpc>
              <a:buClr>
                <a:srgbClr val="0364C0"/>
              </a:buClr>
              <a:buSzPct val="107812"/>
              <a:buChar char="•"/>
              <a:tabLst>
                <a:tab pos="975360" algn="l"/>
              </a:tabLst>
            </a:pPr>
            <a:r>
              <a:rPr sz="4800" baseline="1736" dirty="0">
                <a:latin typeface="Calibri"/>
                <a:cs typeface="Calibri"/>
              </a:rPr>
              <a:t>Rehearse</a:t>
            </a:r>
            <a:r>
              <a:rPr sz="4800" spc="-22" baseline="1736" dirty="0">
                <a:latin typeface="Calibri"/>
                <a:cs typeface="Calibri"/>
              </a:rPr>
              <a:t> </a:t>
            </a:r>
            <a:r>
              <a:rPr sz="4800" baseline="1736" dirty="0">
                <a:latin typeface="Calibri"/>
                <a:cs typeface="Calibri"/>
              </a:rPr>
              <a:t>testimony</a:t>
            </a:r>
            <a:r>
              <a:rPr sz="4800" spc="15" baseline="1736" dirty="0">
                <a:latin typeface="Calibri"/>
                <a:cs typeface="Calibri"/>
              </a:rPr>
              <a:t> </a:t>
            </a:r>
            <a:r>
              <a:rPr sz="4800" baseline="1736" dirty="0">
                <a:latin typeface="Calibri"/>
                <a:cs typeface="Calibri"/>
              </a:rPr>
              <a:t>so</a:t>
            </a:r>
            <a:r>
              <a:rPr sz="4800" spc="-7" baseline="1736" dirty="0">
                <a:latin typeface="Calibri"/>
                <a:cs typeface="Calibri"/>
              </a:rPr>
              <a:t> </a:t>
            </a:r>
            <a:r>
              <a:rPr sz="4800" baseline="1736" dirty="0">
                <a:latin typeface="Calibri"/>
                <a:cs typeface="Calibri"/>
              </a:rPr>
              <a:t>that you</a:t>
            </a:r>
            <a:r>
              <a:rPr sz="4800" spc="7" baseline="1736" dirty="0">
                <a:latin typeface="Calibri"/>
                <a:cs typeface="Calibri"/>
              </a:rPr>
              <a:t> </a:t>
            </a:r>
            <a:r>
              <a:rPr sz="4800" baseline="1736" dirty="0">
                <a:latin typeface="Calibri"/>
                <a:cs typeface="Calibri"/>
              </a:rPr>
              <a:t>are</a:t>
            </a:r>
            <a:r>
              <a:rPr sz="4800" spc="-15" baseline="1736" dirty="0">
                <a:latin typeface="Calibri"/>
                <a:cs typeface="Calibri"/>
              </a:rPr>
              <a:t> </a:t>
            </a:r>
            <a:r>
              <a:rPr sz="4800" baseline="1736" dirty="0">
                <a:latin typeface="Calibri"/>
                <a:cs typeface="Calibri"/>
              </a:rPr>
              <a:t>prepared,</a:t>
            </a:r>
            <a:r>
              <a:rPr sz="4800" spc="-15" baseline="1736" dirty="0">
                <a:latin typeface="Calibri"/>
                <a:cs typeface="Calibri"/>
              </a:rPr>
              <a:t> </a:t>
            </a:r>
            <a:r>
              <a:rPr sz="4800" baseline="1736" dirty="0">
                <a:latin typeface="Calibri"/>
                <a:cs typeface="Calibri"/>
              </a:rPr>
              <a:t>organized, and</a:t>
            </a:r>
            <a:r>
              <a:rPr sz="4800" spc="-7" baseline="1736" dirty="0">
                <a:latin typeface="Calibri"/>
                <a:cs typeface="Calibri"/>
              </a:rPr>
              <a:t> </a:t>
            </a:r>
            <a:r>
              <a:rPr sz="4800" spc="-15" baseline="1736" dirty="0">
                <a:latin typeface="Calibri"/>
                <a:cs typeface="Calibri"/>
              </a:rPr>
              <a:t>concise</a:t>
            </a:r>
            <a:endParaRPr sz="4800" baseline="1736" dirty="0">
              <a:latin typeface="Calibri"/>
              <a:cs typeface="Calibri"/>
            </a:endParaRPr>
          </a:p>
          <a:p>
            <a:pPr marL="410209" indent="-397510">
              <a:lnSpc>
                <a:spcPts val="4280"/>
              </a:lnSpc>
              <a:buClr>
                <a:srgbClr val="0364C0"/>
              </a:buClr>
              <a:buSzPct val="108333"/>
              <a:buFont typeface="Arial"/>
              <a:buChar char="•"/>
              <a:tabLst>
                <a:tab pos="410209" algn="l"/>
              </a:tabLst>
            </a:pPr>
            <a:r>
              <a:rPr sz="3600" dirty="0">
                <a:latin typeface="Calibri"/>
                <a:cs typeface="Calibri"/>
              </a:rPr>
              <a:t>Assemble</a:t>
            </a:r>
            <a:r>
              <a:rPr sz="3600" spc="-5" dirty="0">
                <a:latin typeface="Calibri"/>
                <a:cs typeface="Calibri"/>
              </a:rPr>
              <a:t> </a:t>
            </a:r>
            <a:r>
              <a:rPr sz="3600" dirty="0">
                <a:latin typeface="Calibri"/>
                <a:cs typeface="Calibri"/>
              </a:rPr>
              <a:t>hard</a:t>
            </a:r>
            <a:r>
              <a:rPr sz="3600" spc="10" dirty="0">
                <a:latin typeface="Calibri"/>
                <a:cs typeface="Calibri"/>
              </a:rPr>
              <a:t> </a:t>
            </a:r>
            <a:r>
              <a:rPr sz="3600" dirty="0">
                <a:latin typeface="Calibri"/>
                <a:cs typeface="Calibri"/>
              </a:rPr>
              <a:t>data</a:t>
            </a:r>
            <a:r>
              <a:rPr sz="3600" spc="10" dirty="0">
                <a:latin typeface="Calibri"/>
                <a:cs typeface="Calibri"/>
              </a:rPr>
              <a:t> </a:t>
            </a:r>
            <a:r>
              <a:rPr sz="3600" dirty="0">
                <a:latin typeface="Calibri"/>
                <a:cs typeface="Calibri"/>
              </a:rPr>
              <a:t>and</a:t>
            </a:r>
            <a:r>
              <a:rPr sz="3600" spc="10" dirty="0">
                <a:latin typeface="Calibri"/>
                <a:cs typeface="Calibri"/>
              </a:rPr>
              <a:t> </a:t>
            </a:r>
            <a:r>
              <a:rPr sz="3600" dirty="0">
                <a:latin typeface="Calibri"/>
                <a:cs typeface="Calibri"/>
              </a:rPr>
              <a:t>concrete</a:t>
            </a:r>
            <a:r>
              <a:rPr sz="3600" spc="5" dirty="0">
                <a:latin typeface="Calibri"/>
                <a:cs typeface="Calibri"/>
              </a:rPr>
              <a:t> </a:t>
            </a:r>
            <a:r>
              <a:rPr sz="3600" dirty="0">
                <a:latin typeface="Calibri"/>
                <a:cs typeface="Calibri"/>
              </a:rPr>
              <a:t>examples of</a:t>
            </a:r>
            <a:r>
              <a:rPr sz="3600" spc="-5" dirty="0">
                <a:latin typeface="Calibri"/>
                <a:cs typeface="Calibri"/>
              </a:rPr>
              <a:t> </a:t>
            </a:r>
            <a:r>
              <a:rPr sz="3600" dirty="0">
                <a:latin typeface="Calibri"/>
                <a:cs typeface="Calibri"/>
              </a:rPr>
              <a:t>the problems</a:t>
            </a:r>
            <a:r>
              <a:rPr sz="3600" spc="5" dirty="0">
                <a:latin typeface="Calibri"/>
                <a:cs typeface="Calibri"/>
              </a:rPr>
              <a:t> </a:t>
            </a:r>
            <a:r>
              <a:rPr sz="3600" dirty="0">
                <a:latin typeface="Calibri"/>
                <a:cs typeface="Calibri"/>
              </a:rPr>
              <a:t>with</a:t>
            </a:r>
            <a:r>
              <a:rPr sz="3600" spc="10" dirty="0">
                <a:latin typeface="Calibri"/>
                <a:cs typeface="Calibri"/>
              </a:rPr>
              <a:t> </a:t>
            </a:r>
            <a:r>
              <a:rPr sz="3600" dirty="0">
                <a:latin typeface="Calibri"/>
                <a:cs typeface="Calibri"/>
              </a:rPr>
              <a:t>the existing</a:t>
            </a:r>
            <a:r>
              <a:rPr sz="3600" spc="15" dirty="0">
                <a:latin typeface="Calibri"/>
                <a:cs typeface="Calibri"/>
              </a:rPr>
              <a:t> </a:t>
            </a:r>
            <a:r>
              <a:rPr sz="3600" spc="-25" dirty="0">
                <a:latin typeface="Calibri"/>
                <a:cs typeface="Calibri"/>
              </a:rPr>
              <a:t>law</a:t>
            </a:r>
            <a:endParaRPr sz="3600" dirty="0">
              <a:latin typeface="Calibri"/>
              <a:cs typeface="Calibri"/>
            </a:endParaRPr>
          </a:p>
          <a:p>
            <a:pPr marL="410209" indent="-397510">
              <a:lnSpc>
                <a:spcPct val="100000"/>
              </a:lnSpc>
              <a:spcBef>
                <a:spcPts val="35"/>
              </a:spcBef>
              <a:buClr>
                <a:srgbClr val="0364C0"/>
              </a:buClr>
              <a:buSzPct val="108333"/>
              <a:buFont typeface="Arial"/>
              <a:buChar char="•"/>
              <a:tabLst>
                <a:tab pos="410209" algn="l"/>
              </a:tabLst>
            </a:pPr>
            <a:r>
              <a:rPr sz="3600" dirty="0">
                <a:latin typeface="Calibri"/>
                <a:cs typeface="Calibri"/>
              </a:rPr>
              <a:t>Assemble</a:t>
            </a:r>
            <a:r>
              <a:rPr sz="3600" spc="-10" dirty="0">
                <a:latin typeface="Calibri"/>
                <a:cs typeface="Calibri"/>
              </a:rPr>
              <a:t> </a:t>
            </a:r>
            <a:r>
              <a:rPr sz="3600" dirty="0">
                <a:latin typeface="Calibri"/>
                <a:cs typeface="Calibri"/>
              </a:rPr>
              <a:t>a</a:t>
            </a:r>
            <a:r>
              <a:rPr sz="3600" spc="5" dirty="0">
                <a:latin typeface="Calibri"/>
                <a:cs typeface="Calibri"/>
              </a:rPr>
              <a:t> </a:t>
            </a:r>
            <a:r>
              <a:rPr sz="3600" dirty="0">
                <a:latin typeface="Calibri"/>
                <a:cs typeface="Calibri"/>
              </a:rPr>
              <a:t>coalition</a:t>
            </a:r>
            <a:r>
              <a:rPr sz="3600" spc="25" dirty="0">
                <a:latin typeface="Calibri"/>
                <a:cs typeface="Calibri"/>
              </a:rPr>
              <a:t> </a:t>
            </a:r>
            <a:r>
              <a:rPr sz="3600" dirty="0">
                <a:latin typeface="Calibri"/>
                <a:cs typeface="Calibri"/>
              </a:rPr>
              <a:t>with</a:t>
            </a:r>
            <a:r>
              <a:rPr sz="3600" spc="5" dirty="0">
                <a:latin typeface="Calibri"/>
                <a:cs typeface="Calibri"/>
              </a:rPr>
              <a:t> </a:t>
            </a:r>
            <a:r>
              <a:rPr sz="3600" dirty="0">
                <a:latin typeface="Calibri"/>
                <a:cs typeface="Calibri"/>
              </a:rPr>
              <a:t>aligned</a:t>
            </a:r>
            <a:r>
              <a:rPr sz="3600" spc="15" dirty="0">
                <a:latin typeface="Calibri"/>
                <a:cs typeface="Calibri"/>
              </a:rPr>
              <a:t> </a:t>
            </a:r>
            <a:r>
              <a:rPr sz="3600" dirty="0">
                <a:latin typeface="Calibri"/>
                <a:cs typeface="Calibri"/>
              </a:rPr>
              <a:t>business</a:t>
            </a:r>
            <a:r>
              <a:rPr sz="3600" spc="15" dirty="0">
                <a:latin typeface="Calibri"/>
                <a:cs typeface="Calibri"/>
              </a:rPr>
              <a:t> </a:t>
            </a:r>
            <a:r>
              <a:rPr sz="3600" dirty="0">
                <a:latin typeface="Calibri"/>
                <a:cs typeface="Calibri"/>
              </a:rPr>
              <a:t>interest</a:t>
            </a:r>
            <a:r>
              <a:rPr sz="3600" spc="-5" dirty="0">
                <a:latin typeface="Calibri"/>
                <a:cs typeface="Calibri"/>
              </a:rPr>
              <a:t> </a:t>
            </a:r>
            <a:r>
              <a:rPr sz="3600" dirty="0">
                <a:latin typeface="Calibri"/>
                <a:cs typeface="Calibri"/>
              </a:rPr>
              <a:t>groups</a:t>
            </a:r>
            <a:r>
              <a:rPr sz="3600" spc="15" dirty="0">
                <a:latin typeface="Calibri"/>
                <a:cs typeface="Calibri"/>
              </a:rPr>
              <a:t> </a:t>
            </a:r>
            <a:r>
              <a:rPr sz="3600" dirty="0">
                <a:latin typeface="Calibri"/>
                <a:cs typeface="Calibri"/>
              </a:rPr>
              <a:t>who</a:t>
            </a:r>
            <a:r>
              <a:rPr sz="3600" spc="5" dirty="0">
                <a:latin typeface="Calibri"/>
                <a:cs typeface="Calibri"/>
              </a:rPr>
              <a:t> </a:t>
            </a:r>
            <a:r>
              <a:rPr sz="3600" dirty="0">
                <a:latin typeface="Calibri"/>
                <a:cs typeface="Calibri"/>
              </a:rPr>
              <a:t>can</a:t>
            </a:r>
            <a:r>
              <a:rPr sz="3600" spc="10" dirty="0">
                <a:latin typeface="Calibri"/>
                <a:cs typeface="Calibri"/>
              </a:rPr>
              <a:t> </a:t>
            </a:r>
            <a:r>
              <a:rPr sz="3600" spc="-10" dirty="0">
                <a:latin typeface="Calibri"/>
                <a:cs typeface="Calibri"/>
              </a:rPr>
              <a:t>support</a:t>
            </a:r>
            <a:endParaRPr sz="3600" dirty="0">
              <a:latin typeface="Calibri"/>
              <a:cs typeface="Calibri"/>
            </a:endParaRPr>
          </a:p>
          <a:p>
            <a:pPr marL="975360" lvl="1" indent="-523240">
              <a:lnSpc>
                <a:spcPts val="3800"/>
              </a:lnSpc>
              <a:spcBef>
                <a:spcPts val="130"/>
              </a:spcBef>
              <a:buClr>
                <a:srgbClr val="0364C0"/>
              </a:buClr>
              <a:buSzPct val="107812"/>
              <a:buChar char="•"/>
              <a:tabLst>
                <a:tab pos="975360" algn="l"/>
              </a:tabLst>
            </a:pPr>
            <a:r>
              <a:rPr sz="4800" baseline="1736" dirty="0">
                <a:latin typeface="Calibri"/>
                <a:cs typeface="Calibri"/>
              </a:rPr>
              <a:t>Be</a:t>
            </a:r>
            <a:r>
              <a:rPr sz="4800" spc="-15" baseline="1736" dirty="0">
                <a:latin typeface="Calibri"/>
                <a:cs typeface="Calibri"/>
              </a:rPr>
              <a:t> </a:t>
            </a:r>
            <a:r>
              <a:rPr sz="4800" baseline="1736" dirty="0">
                <a:latin typeface="Calibri"/>
                <a:cs typeface="Calibri"/>
              </a:rPr>
              <a:t>prepared</a:t>
            </a:r>
            <a:r>
              <a:rPr sz="4800" spc="-15" baseline="1736" dirty="0">
                <a:latin typeface="Calibri"/>
                <a:cs typeface="Calibri"/>
              </a:rPr>
              <a:t> </a:t>
            </a:r>
            <a:r>
              <a:rPr sz="4800" baseline="1736" dirty="0">
                <a:latin typeface="Calibri"/>
                <a:cs typeface="Calibri"/>
              </a:rPr>
              <a:t>to</a:t>
            </a:r>
            <a:r>
              <a:rPr sz="4800" spc="7" baseline="1736" dirty="0">
                <a:latin typeface="Calibri"/>
                <a:cs typeface="Calibri"/>
              </a:rPr>
              <a:t> </a:t>
            </a:r>
            <a:r>
              <a:rPr sz="4800" baseline="1736" dirty="0">
                <a:latin typeface="Calibri"/>
                <a:cs typeface="Calibri"/>
              </a:rPr>
              <a:t>start broad</a:t>
            </a:r>
            <a:r>
              <a:rPr sz="4800" spc="-15" baseline="1736" dirty="0">
                <a:latin typeface="Calibri"/>
                <a:cs typeface="Calibri"/>
              </a:rPr>
              <a:t> </a:t>
            </a:r>
            <a:r>
              <a:rPr sz="4800" baseline="1736" dirty="0">
                <a:latin typeface="Calibri"/>
                <a:cs typeface="Calibri"/>
              </a:rPr>
              <a:t>because</a:t>
            </a:r>
            <a:r>
              <a:rPr sz="4800" spc="-15" baseline="1736" dirty="0">
                <a:latin typeface="Calibri"/>
                <a:cs typeface="Calibri"/>
              </a:rPr>
              <a:t> </a:t>
            </a:r>
            <a:r>
              <a:rPr sz="4800" baseline="1736" dirty="0">
                <a:latin typeface="Calibri"/>
                <a:cs typeface="Calibri"/>
              </a:rPr>
              <a:t>the</a:t>
            </a:r>
            <a:r>
              <a:rPr sz="4800" spc="-7" baseline="1736" dirty="0">
                <a:latin typeface="Calibri"/>
                <a:cs typeface="Calibri"/>
              </a:rPr>
              <a:t> </a:t>
            </a:r>
            <a:r>
              <a:rPr sz="4800" baseline="1736" dirty="0">
                <a:latin typeface="Calibri"/>
                <a:cs typeface="Calibri"/>
              </a:rPr>
              <a:t>amendment</a:t>
            </a:r>
            <a:r>
              <a:rPr sz="4800" spc="-15" baseline="1736" dirty="0">
                <a:latin typeface="Calibri"/>
                <a:cs typeface="Calibri"/>
              </a:rPr>
              <a:t> </a:t>
            </a:r>
            <a:r>
              <a:rPr sz="4800" baseline="1736" dirty="0">
                <a:latin typeface="Calibri"/>
                <a:cs typeface="Calibri"/>
              </a:rPr>
              <a:t>and</a:t>
            </a:r>
            <a:r>
              <a:rPr sz="4800" spc="-15" baseline="1736" dirty="0">
                <a:latin typeface="Calibri"/>
                <a:cs typeface="Calibri"/>
              </a:rPr>
              <a:t> </a:t>
            </a:r>
            <a:r>
              <a:rPr sz="4800" baseline="1736" dirty="0">
                <a:latin typeface="Calibri"/>
                <a:cs typeface="Calibri"/>
              </a:rPr>
              <a:t>negotiation</a:t>
            </a:r>
            <a:r>
              <a:rPr sz="4800" spc="22" baseline="1736" dirty="0">
                <a:latin typeface="Calibri"/>
                <a:cs typeface="Calibri"/>
              </a:rPr>
              <a:t> </a:t>
            </a:r>
            <a:r>
              <a:rPr sz="4800" baseline="1736" dirty="0">
                <a:latin typeface="Calibri"/>
                <a:cs typeface="Calibri"/>
              </a:rPr>
              <a:t>process will</a:t>
            </a:r>
            <a:r>
              <a:rPr sz="4800" spc="7" baseline="1736" dirty="0">
                <a:latin typeface="Calibri"/>
                <a:cs typeface="Calibri"/>
              </a:rPr>
              <a:t> </a:t>
            </a:r>
            <a:r>
              <a:rPr sz="4800" baseline="1736" dirty="0">
                <a:latin typeface="Calibri"/>
                <a:cs typeface="Calibri"/>
              </a:rPr>
              <a:t>narrow the</a:t>
            </a:r>
            <a:r>
              <a:rPr sz="4800" spc="-7" baseline="1736" dirty="0">
                <a:latin typeface="Calibri"/>
                <a:cs typeface="Calibri"/>
              </a:rPr>
              <a:t> </a:t>
            </a:r>
            <a:r>
              <a:rPr sz="4800" spc="-15" baseline="1736" dirty="0">
                <a:latin typeface="Calibri"/>
                <a:cs typeface="Calibri"/>
              </a:rPr>
              <a:t>issues</a:t>
            </a:r>
            <a:endParaRPr sz="4800" baseline="1736" dirty="0">
              <a:latin typeface="Calibri"/>
              <a:cs typeface="Calibri"/>
            </a:endParaRPr>
          </a:p>
          <a:p>
            <a:pPr marL="410209" indent="-397510">
              <a:lnSpc>
                <a:spcPts val="4280"/>
              </a:lnSpc>
              <a:buClr>
                <a:srgbClr val="0364C0"/>
              </a:buClr>
              <a:buSzPct val="108333"/>
              <a:buFont typeface="Arial"/>
              <a:buChar char="•"/>
              <a:tabLst>
                <a:tab pos="410209" algn="l"/>
              </a:tabLst>
            </a:pPr>
            <a:r>
              <a:rPr sz="3600" dirty="0">
                <a:latin typeface="Calibri"/>
                <a:cs typeface="Calibri"/>
              </a:rPr>
              <a:t>Find</a:t>
            </a:r>
            <a:r>
              <a:rPr sz="3600" spc="10" dirty="0">
                <a:latin typeface="Calibri"/>
                <a:cs typeface="Calibri"/>
              </a:rPr>
              <a:t> </a:t>
            </a:r>
            <a:r>
              <a:rPr sz="3600" dirty="0">
                <a:latin typeface="Calibri"/>
                <a:cs typeface="Calibri"/>
              </a:rPr>
              <a:t>a</a:t>
            </a:r>
            <a:r>
              <a:rPr sz="3600" spc="10" dirty="0">
                <a:latin typeface="Calibri"/>
                <a:cs typeface="Calibri"/>
              </a:rPr>
              <a:t> </a:t>
            </a:r>
            <a:r>
              <a:rPr sz="3600" dirty="0">
                <a:latin typeface="Calibri"/>
                <a:cs typeface="Calibri"/>
              </a:rPr>
              <a:t>good</a:t>
            </a:r>
            <a:r>
              <a:rPr sz="3600" spc="10" dirty="0">
                <a:latin typeface="Calibri"/>
                <a:cs typeface="Calibri"/>
              </a:rPr>
              <a:t> </a:t>
            </a:r>
            <a:r>
              <a:rPr sz="3600" dirty="0">
                <a:latin typeface="Calibri"/>
                <a:cs typeface="Calibri"/>
              </a:rPr>
              <a:t>bill</a:t>
            </a:r>
            <a:r>
              <a:rPr sz="3600" spc="20" dirty="0">
                <a:latin typeface="Calibri"/>
                <a:cs typeface="Calibri"/>
              </a:rPr>
              <a:t> </a:t>
            </a:r>
            <a:r>
              <a:rPr sz="3600" dirty="0">
                <a:latin typeface="Calibri"/>
                <a:cs typeface="Calibri"/>
              </a:rPr>
              <a:t>sponsor</a:t>
            </a:r>
            <a:r>
              <a:rPr sz="3600" spc="20" dirty="0">
                <a:latin typeface="Calibri"/>
                <a:cs typeface="Calibri"/>
              </a:rPr>
              <a:t> </a:t>
            </a:r>
            <a:r>
              <a:rPr sz="3600" dirty="0">
                <a:latin typeface="Calibri"/>
                <a:cs typeface="Calibri"/>
              </a:rPr>
              <a:t>and</a:t>
            </a:r>
            <a:r>
              <a:rPr sz="3600" spc="10" dirty="0">
                <a:latin typeface="Calibri"/>
                <a:cs typeface="Calibri"/>
              </a:rPr>
              <a:t> </a:t>
            </a:r>
            <a:r>
              <a:rPr sz="3600" dirty="0">
                <a:latin typeface="Calibri"/>
                <a:cs typeface="Calibri"/>
              </a:rPr>
              <a:t>take</a:t>
            </a:r>
            <a:r>
              <a:rPr sz="3600" spc="5" dirty="0">
                <a:latin typeface="Calibri"/>
                <a:cs typeface="Calibri"/>
              </a:rPr>
              <a:t> </a:t>
            </a:r>
            <a:r>
              <a:rPr sz="3600" dirty="0">
                <a:latin typeface="Calibri"/>
                <a:cs typeface="Calibri"/>
              </a:rPr>
              <a:t>time to</a:t>
            </a:r>
            <a:r>
              <a:rPr sz="3600" spc="5" dirty="0">
                <a:latin typeface="Calibri"/>
                <a:cs typeface="Calibri"/>
              </a:rPr>
              <a:t> </a:t>
            </a:r>
            <a:r>
              <a:rPr sz="3600" dirty="0">
                <a:latin typeface="Calibri"/>
                <a:cs typeface="Calibri"/>
              </a:rPr>
              <a:t>educate</a:t>
            </a:r>
            <a:r>
              <a:rPr sz="3600" spc="10" dirty="0">
                <a:latin typeface="Calibri"/>
                <a:cs typeface="Calibri"/>
              </a:rPr>
              <a:t> </a:t>
            </a:r>
            <a:r>
              <a:rPr sz="3600" dirty="0">
                <a:latin typeface="Calibri"/>
                <a:cs typeface="Calibri"/>
              </a:rPr>
              <a:t>other</a:t>
            </a:r>
            <a:r>
              <a:rPr sz="3600" spc="5" dirty="0">
                <a:latin typeface="Calibri"/>
                <a:cs typeface="Calibri"/>
              </a:rPr>
              <a:t> </a:t>
            </a:r>
            <a:r>
              <a:rPr sz="3600" dirty="0">
                <a:latin typeface="Calibri"/>
                <a:cs typeface="Calibri"/>
              </a:rPr>
              <a:t>legislators</a:t>
            </a:r>
            <a:r>
              <a:rPr sz="3600" spc="30" dirty="0">
                <a:latin typeface="Calibri"/>
                <a:cs typeface="Calibri"/>
              </a:rPr>
              <a:t> </a:t>
            </a:r>
            <a:r>
              <a:rPr sz="3600" dirty="0">
                <a:latin typeface="Calibri"/>
                <a:cs typeface="Calibri"/>
              </a:rPr>
              <a:t>and</a:t>
            </a:r>
            <a:r>
              <a:rPr sz="3600" spc="15" dirty="0">
                <a:latin typeface="Calibri"/>
                <a:cs typeface="Calibri"/>
              </a:rPr>
              <a:t> </a:t>
            </a:r>
            <a:r>
              <a:rPr sz="3600" dirty="0">
                <a:latin typeface="Calibri"/>
                <a:cs typeface="Calibri"/>
              </a:rPr>
              <a:t>their</a:t>
            </a:r>
            <a:r>
              <a:rPr sz="3600" spc="5" dirty="0">
                <a:latin typeface="Calibri"/>
                <a:cs typeface="Calibri"/>
              </a:rPr>
              <a:t> </a:t>
            </a:r>
            <a:r>
              <a:rPr sz="3600" spc="-10" dirty="0">
                <a:latin typeface="Calibri"/>
                <a:cs typeface="Calibri"/>
              </a:rPr>
              <a:t>staff</a:t>
            </a:r>
            <a:endParaRPr sz="3600" dirty="0">
              <a:latin typeface="Calibri"/>
              <a:cs typeface="Calibri"/>
            </a:endParaRPr>
          </a:p>
          <a:p>
            <a:pPr marL="409575" indent="-396875">
              <a:lnSpc>
                <a:spcPct val="100000"/>
              </a:lnSpc>
              <a:spcBef>
                <a:spcPts val="135"/>
              </a:spcBef>
              <a:buClr>
                <a:srgbClr val="0364C0"/>
              </a:buClr>
              <a:buSzPct val="108333"/>
              <a:buChar char="•"/>
              <a:tabLst>
                <a:tab pos="409575" algn="l"/>
              </a:tabLst>
            </a:pPr>
            <a:r>
              <a:rPr sz="5400" baseline="1543" dirty="0">
                <a:latin typeface="Calibri"/>
                <a:cs typeface="Calibri"/>
              </a:rPr>
              <a:t>Have</a:t>
            </a:r>
            <a:r>
              <a:rPr sz="5400" spc="7" baseline="1543" dirty="0">
                <a:latin typeface="Calibri"/>
                <a:cs typeface="Calibri"/>
              </a:rPr>
              <a:t> </a:t>
            </a:r>
            <a:r>
              <a:rPr sz="5400" baseline="1543" dirty="0">
                <a:latin typeface="Calibri"/>
                <a:cs typeface="Calibri"/>
              </a:rPr>
              <a:t>a</a:t>
            </a:r>
            <a:r>
              <a:rPr sz="5400" spc="15" baseline="1543" dirty="0">
                <a:latin typeface="Calibri"/>
                <a:cs typeface="Calibri"/>
              </a:rPr>
              <a:t> </a:t>
            </a:r>
            <a:r>
              <a:rPr sz="5400" baseline="1543" dirty="0">
                <a:latin typeface="Calibri"/>
                <a:cs typeface="Calibri"/>
              </a:rPr>
              <a:t>regular</a:t>
            </a:r>
            <a:r>
              <a:rPr sz="5400" spc="30" baseline="1543" dirty="0">
                <a:latin typeface="Calibri"/>
                <a:cs typeface="Calibri"/>
              </a:rPr>
              <a:t> </a:t>
            </a:r>
            <a:r>
              <a:rPr sz="5400" baseline="1543" dirty="0">
                <a:latin typeface="Calibri"/>
                <a:cs typeface="Calibri"/>
              </a:rPr>
              <a:t>cadence</a:t>
            </a:r>
            <a:r>
              <a:rPr sz="5400" spc="30" baseline="1543" dirty="0">
                <a:latin typeface="Calibri"/>
                <a:cs typeface="Calibri"/>
              </a:rPr>
              <a:t> </a:t>
            </a:r>
            <a:r>
              <a:rPr sz="5400" baseline="1543" dirty="0">
                <a:latin typeface="Calibri"/>
                <a:cs typeface="Calibri"/>
              </a:rPr>
              <a:t>of communication</a:t>
            </a:r>
            <a:r>
              <a:rPr sz="5400" spc="37" baseline="1543" dirty="0">
                <a:latin typeface="Calibri"/>
                <a:cs typeface="Calibri"/>
              </a:rPr>
              <a:t> </a:t>
            </a:r>
            <a:r>
              <a:rPr sz="5400" baseline="1543" dirty="0">
                <a:latin typeface="Calibri"/>
                <a:cs typeface="Calibri"/>
              </a:rPr>
              <a:t>and</a:t>
            </a:r>
            <a:r>
              <a:rPr sz="5400" spc="22" baseline="1543" dirty="0">
                <a:latin typeface="Calibri"/>
                <a:cs typeface="Calibri"/>
              </a:rPr>
              <a:t> </a:t>
            </a:r>
            <a:r>
              <a:rPr sz="5400" baseline="1543" dirty="0">
                <a:latin typeface="Calibri"/>
                <a:cs typeface="Calibri"/>
              </a:rPr>
              <a:t>coordination</a:t>
            </a:r>
            <a:r>
              <a:rPr sz="5400" spc="44" baseline="1543" dirty="0">
                <a:latin typeface="Calibri"/>
                <a:cs typeface="Calibri"/>
              </a:rPr>
              <a:t> </a:t>
            </a:r>
            <a:r>
              <a:rPr sz="5400" baseline="1543" dirty="0">
                <a:latin typeface="Calibri"/>
                <a:cs typeface="Calibri"/>
              </a:rPr>
              <a:t>once</a:t>
            </a:r>
            <a:r>
              <a:rPr sz="5400" spc="15" baseline="1543" dirty="0">
                <a:latin typeface="Calibri"/>
                <a:cs typeface="Calibri"/>
              </a:rPr>
              <a:t> </a:t>
            </a:r>
            <a:r>
              <a:rPr sz="5400" baseline="1543" dirty="0">
                <a:latin typeface="Calibri"/>
                <a:cs typeface="Calibri"/>
              </a:rPr>
              <a:t>the legislative</a:t>
            </a:r>
            <a:r>
              <a:rPr sz="5400" spc="44" baseline="1543" dirty="0">
                <a:latin typeface="Calibri"/>
                <a:cs typeface="Calibri"/>
              </a:rPr>
              <a:t> </a:t>
            </a:r>
            <a:r>
              <a:rPr sz="5400" baseline="1543" dirty="0">
                <a:latin typeface="Calibri"/>
                <a:cs typeface="Calibri"/>
              </a:rPr>
              <a:t>session</a:t>
            </a:r>
            <a:r>
              <a:rPr sz="5400" spc="30" baseline="1543" dirty="0">
                <a:latin typeface="Calibri"/>
                <a:cs typeface="Calibri"/>
              </a:rPr>
              <a:t> </a:t>
            </a:r>
            <a:r>
              <a:rPr sz="5400" spc="-15" baseline="1543" dirty="0">
                <a:latin typeface="Calibri"/>
                <a:cs typeface="Calibri"/>
              </a:rPr>
              <a:t>starts</a:t>
            </a:r>
            <a:endParaRPr sz="5400" baseline="1543" dirty="0">
              <a:latin typeface="Calibri"/>
              <a:cs typeface="Calibri"/>
            </a:endParaRPr>
          </a:p>
          <a:p>
            <a:pPr marL="409575" indent="-396875">
              <a:lnSpc>
                <a:spcPct val="100000"/>
              </a:lnSpc>
              <a:spcBef>
                <a:spcPts val="30"/>
              </a:spcBef>
              <a:buClr>
                <a:srgbClr val="0364C0"/>
              </a:buClr>
              <a:buSzPct val="108333"/>
              <a:buFont typeface="Calibri"/>
              <a:buChar char="•"/>
              <a:tabLst>
                <a:tab pos="409575" algn="l"/>
              </a:tabLst>
            </a:pPr>
            <a:r>
              <a:rPr sz="5400" i="1" u="sng" baseline="1543" dirty="0">
                <a:uFill>
                  <a:solidFill>
                    <a:srgbClr val="000000"/>
                  </a:solidFill>
                </a:uFill>
                <a:latin typeface="Calibri"/>
                <a:cs typeface="Calibri"/>
              </a:rPr>
              <a:t>Be</a:t>
            </a:r>
            <a:r>
              <a:rPr sz="5400" i="1" u="sng" spc="-7" baseline="1543" dirty="0">
                <a:uFill>
                  <a:solidFill>
                    <a:srgbClr val="000000"/>
                  </a:solidFill>
                </a:uFill>
                <a:latin typeface="Calibri"/>
                <a:cs typeface="Calibri"/>
              </a:rPr>
              <a:t> </a:t>
            </a:r>
            <a:r>
              <a:rPr sz="5400" i="1" u="sng" baseline="1543" dirty="0">
                <a:uFill>
                  <a:solidFill>
                    <a:srgbClr val="000000"/>
                  </a:solidFill>
                </a:uFill>
                <a:latin typeface="Calibri"/>
                <a:cs typeface="Calibri"/>
              </a:rPr>
              <a:t>prepared</a:t>
            </a:r>
            <a:r>
              <a:rPr sz="5400" i="1" u="sng" spc="22" baseline="1543" dirty="0">
                <a:uFill>
                  <a:solidFill>
                    <a:srgbClr val="000000"/>
                  </a:solidFill>
                </a:uFill>
                <a:latin typeface="Calibri"/>
                <a:cs typeface="Calibri"/>
              </a:rPr>
              <a:t> </a:t>
            </a:r>
            <a:r>
              <a:rPr sz="5400" i="1" u="sng" baseline="1543" dirty="0">
                <a:uFill>
                  <a:solidFill>
                    <a:srgbClr val="000000"/>
                  </a:solidFill>
                </a:uFill>
                <a:latin typeface="Calibri"/>
                <a:cs typeface="Calibri"/>
              </a:rPr>
              <a:t>for</a:t>
            </a:r>
            <a:r>
              <a:rPr sz="5400" i="1" u="sng" spc="7" baseline="1543" dirty="0">
                <a:uFill>
                  <a:solidFill>
                    <a:srgbClr val="000000"/>
                  </a:solidFill>
                </a:uFill>
                <a:latin typeface="Calibri"/>
                <a:cs typeface="Calibri"/>
              </a:rPr>
              <a:t> </a:t>
            </a:r>
            <a:r>
              <a:rPr sz="5400" i="1" u="sng" baseline="1543" dirty="0">
                <a:uFill>
                  <a:solidFill>
                    <a:srgbClr val="000000"/>
                  </a:solidFill>
                </a:uFill>
                <a:latin typeface="Calibri"/>
                <a:cs typeface="Calibri"/>
              </a:rPr>
              <a:t>the long</a:t>
            </a:r>
            <a:r>
              <a:rPr sz="5400" i="1" u="sng" spc="22" baseline="1543" dirty="0">
                <a:uFill>
                  <a:solidFill>
                    <a:srgbClr val="000000"/>
                  </a:solidFill>
                </a:uFill>
                <a:latin typeface="Calibri"/>
                <a:cs typeface="Calibri"/>
              </a:rPr>
              <a:t> </a:t>
            </a:r>
            <a:r>
              <a:rPr sz="5400" i="1" u="sng" spc="-15" baseline="1543" dirty="0">
                <a:uFill>
                  <a:solidFill>
                    <a:srgbClr val="000000"/>
                  </a:solidFill>
                </a:uFill>
                <a:latin typeface="Calibri"/>
                <a:cs typeface="Calibri"/>
              </a:rPr>
              <a:t>game!</a:t>
            </a:r>
            <a:endParaRPr sz="5400" baseline="1543"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26076" rIns="0" bIns="0" rtlCol="0">
            <a:spAutoFit/>
          </a:bodyPr>
          <a:lstStyle/>
          <a:p>
            <a:pPr marL="476250">
              <a:lnSpc>
                <a:spcPct val="100000"/>
              </a:lnSpc>
              <a:spcBef>
                <a:spcPts val="90"/>
              </a:spcBef>
            </a:pPr>
            <a:r>
              <a:rPr dirty="0"/>
              <a:t>Devil</a:t>
            </a:r>
            <a:r>
              <a:rPr spc="-85" dirty="0"/>
              <a:t> </a:t>
            </a:r>
            <a:r>
              <a:rPr dirty="0"/>
              <a:t>of</a:t>
            </a:r>
            <a:r>
              <a:rPr spc="-90" dirty="0"/>
              <a:t> </a:t>
            </a:r>
            <a:r>
              <a:rPr dirty="0"/>
              <a:t>the</a:t>
            </a:r>
            <a:r>
              <a:rPr spc="-80" dirty="0"/>
              <a:t> </a:t>
            </a:r>
            <a:r>
              <a:rPr spc="-10" dirty="0"/>
              <a:t>Details</a:t>
            </a:r>
          </a:p>
        </p:txBody>
      </p:sp>
      <p:sp>
        <p:nvSpPr>
          <p:cNvPr id="3" name="object 3"/>
          <p:cNvSpPr txBox="1"/>
          <p:nvPr/>
        </p:nvSpPr>
        <p:spPr>
          <a:xfrm>
            <a:off x="1063967" y="3038369"/>
            <a:ext cx="16950690" cy="6699783"/>
          </a:xfrm>
          <a:prstGeom prst="rect">
            <a:avLst/>
          </a:prstGeom>
        </p:spPr>
        <p:txBody>
          <a:bodyPr vert="horz" wrap="square" lIns="0" tIns="11430" rIns="0" bIns="0" rtlCol="0">
            <a:spAutoFit/>
          </a:bodyPr>
          <a:lstStyle/>
          <a:p>
            <a:pPr marL="12700">
              <a:lnSpc>
                <a:spcPts val="6375"/>
              </a:lnSpc>
              <a:spcBef>
                <a:spcPts val="90"/>
              </a:spcBef>
            </a:pPr>
            <a:r>
              <a:rPr sz="5450" b="1" u="sng" dirty="0">
                <a:uFill>
                  <a:solidFill>
                    <a:srgbClr val="000000"/>
                  </a:solidFill>
                </a:uFill>
                <a:latin typeface="Calibri"/>
                <a:cs typeface="Calibri"/>
              </a:rPr>
              <a:t>Beyond</a:t>
            </a:r>
            <a:r>
              <a:rPr sz="5450" b="1" u="sng" spc="-229" dirty="0">
                <a:uFill>
                  <a:solidFill>
                    <a:srgbClr val="000000"/>
                  </a:solidFill>
                </a:uFill>
                <a:latin typeface="Calibri"/>
                <a:cs typeface="Calibri"/>
              </a:rPr>
              <a:t> </a:t>
            </a:r>
            <a:r>
              <a:rPr sz="5450" b="1" u="sng" dirty="0">
                <a:uFill>
                  <a:solidFill>
                    <a:srgbClr val="000000"/>
                  </a:solidFill>
                </a:uFill>
                <a:latin typeface="Calibri"/>
                <a:cs typeface="Calibri"/>
              </a:rPr>
              <a:t>Statutory</a:t>
            </a:r>
            <a:r>
              <a:rPr sz="5450" b="1" u="sng" spc="-200" dirty="0">
                <a:uFill>
                  <a:solidFill>
                    <a:srgbClr val="000000"/>
                  </a:solidFill>
                </a:uFill>
                <a:latin typeface="Calibri"/>
                <a:cs typeface="Calibri"/>
              </a:rPr>
              <a:t> </a:t>
            </a:r>
            <a:r>
              <a:rPr sz="5450" b="1" u="sng" spc="-10" dirty="0">
                <a:uFill>
                  <a:solidFill>
                    <a:srgbClr val="000000"/>
                  </a:solidFill>
                </a:uFill>
                <a:latin typeface="Calibri"/>
                <a:cs typeface="Calibri"/>
              </a:rPr>
              <a:t>Changes</a:t>
            </a:r>
            <a:endParaRPr sz="5450" dirty="0">
              <a:latin typeface="Calibri"/>
              <a:cs typeface="Calibri"/>
            </a:endParaRPr>
          </a:p>
          <a:p>
            <a:pPr marL="409575" indent="-396875">
              <a:lnSpc>
                <a:spcPts val="5795"/>
              </a:lnSpc>
              <a:buClr>
                <a:srgbClr val="0364C0"/>
              </a:buClr>
              <a:buSzPct val="108421"/>
              <a:buChar char="•"/>
              <a:tabLst>
                <a:tab pos="409575" algn="l"/>
              </a:tabLst>
            </a:pPr>
            <a:r>
              <a:rPr sz="4750" dirty="0">
                <a:latin typeface="Calibri"/>
                <a:cs typeface="Calibri"/>
              </a:rPr>
              <a:t>Jury</a:t>
            </a:r>
            <a:r>
              <a:rPr sz="4750" spc="-25" dirty="0">
                <a:latin typeface="Calibri"/>
                <a:cs typeface="Calibri"/>
              </a:rPr>
              <a:t> </a:t>
            </a:r>
            <a:r>
              <a:rPr sz="4750" dirty="0">
                <a:latin typeface="Calibri"/>
                <a:cs typeface="Calibri"/>
              </a:rPr>
              <a:t>Instructions</a:t>
            </a:r>
            <a:r>
              <a:rPr sz="4750" spc="-35" dirty="0">
                <a:latin typeface="Calibri"/>
                <a:cs typeface="Calibri"/>
              </a:rPr>
              <a:t> </a:t>
            </a:r>
            <a:r>
              <a:rPr lang="en-US" sz="4750" spc="-35" dirty="0">
                <a:latin typeface="Calibri"/>
                <a:cs typeface="Calibri"/>
              </a:rPr>
              <a:t>critical to </a:t>
            </a:r>
            <a:r>
              <a:rPr sz="4750" dirty="0">
                <a:latin typeface="Calibri"/>
                <a:cs typeface="Calibri"/>
              </a:rPr>
              <a:t>effectuating</a:t>
            </a:r>
            <a:r>
              <a:rPr sz="4750" spc="-30" dirty="0">
                <a:latin typeface="Calibri"/>
                <a:cs typeface="Calibri"/>
              </a:rPr>
              <a:t> </a:t>
            </a:r>
            <a:r>
              <a:rPr sz="4750" dirty="0">
                <a:latin typeface="Calibri"/>
                <a:cs typeface="Calibri"/>
              </a:rPr>
              <a:t>statutory</a:t>
            </a:r>
            <a:r>
              <a:rPr sz="4750" spc="-30" dirty="0">
                <a:latin typeface="Calibri"/>
                <a:cs typeface="Calibri"/>
              </a:rPr>
              <a:t> </a:t>
            </a:r>
            <a:r>
              <a:rPr sz="4750" spc="-10" dirty="0">
                <a:latin typeface="Calibri"/>
                <a:cs typeface="Calibri"/>
              </a:rPr>
              <a:t>changes</a:t>
            </a:r>
            <a:endParaRPr sz="4750" dirty="0">
              <a:latin typeface="Calibri"/>
              <a:cs typeface="Calibri"/>
            </a:endParaRPr>
          </a:p>
          <a:p>
            <a:pPr marL="409575" indent="-396875">
              <a:lnSpc>
                <a:spcPts val="5740"/>
              </a:lnSpc>
              <a:buClr>
                <a:srgbClr val="0364C0"/>
              </a:buClr>
              <a:buSzPct val="108421"/>
              <a:buChar char="•"/>
              <a:tabLst>
                <a:tab pos="409575" algn="l"/>
              </a:tabLst>
            </a:pPr>
            <a:r>
              <a:rPr lang="en-US" sz="4750" dirty="0">
                <a:latin typeface="Calibri"/>
                <a:cs typeface="Calibri"/>
              </a:rPr>
              <a:t>Is modified</a:t>
            </a:r>
            <a:r>
              <a:rPr lang="en-US" sz="4750" spc="-5" dirty="0">
                <a:latin typeface="Calibri"/>
                <a:cs typeface="Calibri"/>
              </a:rPr>
              <a:t> </a:t>
            </a:r>
            <a:r>
              <a:rPr lang="en-US" sz="4750" dirty="0">
                <a:latin typeface="Calibri"/>
                <a:cs typeface="Calibri"/>
              </a:rPr>
              <a:t>comparative </a:t>
            </a:r>
            <a:r>
              <a:rPr lang="en-US" sz="4750" spc="-15" dirty="0">
                <a:latin typeface="Calibri"/>
                <a:cs typeface="Calibri"/>
              </a:rPr>
              <a:t>really </a:t>
            </a:r>
            <a:r>
              <a:rPr sz="4750" dirty="0">
                <a:latin typeface="Calibri"/>
                <a:cs typeface="Calibri"/>
              </a:rPr>
              <a:t>better</a:t>
            </a:r>
            <a:r>
              <a:rPr sz="4750" spc="-20" dirty="0">
                <a:latin typeface="Calibri"/>
                <a:cs typeface="Calibri"/>
              </a:rPr>
              <a:t> </a:t>
            </a:r>
            <a:r>
              <a:rPr sz="4750" dirty="0">
                <a:latin typeface="Calibri"/>
                <a:cs typeface="Calibri"/>
              </a:rPr>
              <a:t>than</a:t>
            </a:r>
            <a:r>
              <a:rPr sz="4750" spc="-15" dirty="0">
                <a:latin typeface="Calibri"/>
                <a:cs typeface="Calibri"/>
              </a:rPr>
              <a:t> </a:t>
            </a:r>
            <a:r>
              <a:rPr lang="en-US" sz="4750" spc="-15" dirty="0">
                <a:latin typeface="Calibri"/>
                <a:cs typeface="Calibri"/>
              </a:rPr>
              <a:t>p</a:t>
            </a:r>
            <a:r>
              <a:rPr lang="en-US" sz="4750" dirty="0">
                <a:latin typeface="Calibri"/>
                <a:cs typeface="Calibri"/>
              </a:rPr>
              <a:t>ure</a:t>
            </a:r>
            <a:r>
              <a:rPr lang="en-US" sz="4750" spc="-5" dirty="0">
                <a:latin typeface="Calibri"/>
                <a:cs typeface="Calibri"/>
              </a:rPr>
              <a:t> </a:t>
            </a:r>
            <a:r>
              <a:rPr lang="en-US" sz="4750" dirty="0">
                <a:latin typeface="Calibri"/>
                <a:cs typeface="Calibri"/>
              </a:rPr>
              <a:t>comparative</a:t>
            </a:r>
            <a:r>
              <a:rPr sz="4750" spc="-10" dirty="0">
                <a:latin typeface="Calibri"/>
                <a:cs typeface="Calibri"/>
              </a:rPr>
              <a:t>?</a:t>
            </a:r>
            <a:endParaRPr sz="4750" dirty="0">
              <a:latin typeface="Calibri"/>
              <a:cs typeface="Calibri"/>
            </a:endParaRPr>
          </a:p>
          <a:p>
            <a:pPr marL="408940" marR="5080" indent="-396875">
              <a:lnSpc>
                <a:spcPts val="5740"/>
              </a:lnSpc>
              <a:spcBef>
                <a:spcPts val="335"/>
              </a:spcBef>
              <a:buClr>
                <a:srgbClr val="0364C0"/>
              </a:buClr>
              <a:buSzPct val="108421"/>
              <a:buChar char="•"/>
              <a:tabLst>
                <a:tab pos="410209" algn="l"/>
              </a:tabLst>
            </a:pPr>
            <a:r>
              <a:rPr lang="en-US" sz="4750" dirty="0">
                <a:latin typeface="Calibri"/>
                <a:cs typeface="Calibri"/>
              </a:rPr>
              <a:t>Are</a:t>
            </a:r>
            <a:r>
              <a:rPr lang="en-US" sz="4750" spc="-20" dirty="0">
                <a:latin typeface="Calibri"/>
                <a:cs typeface="Calibri"/>
              </a:rPr>
              <a:t> </a:t>
            </a:r>
            <a:r>
              <a:rPr lang="en-US" sz="4750" dirty="0">
                <a:latin typeface="Calibri"/>
                <a:cs typeface="Calibri"/>
              </a:rPr>
              <a:t>judicial</a:t>
            </a:r>
            <a:r>
              <a:rPr lang="en-US" sz="4750" spc="-15" dirty="0">
                <a:latin typeface="Calibri"/>
                <a:cs typeface="Calibri"/>
              </a:rPr>
              <a:t> </a:t>
            </a:r>
            <a:r>
              <a:rPr lang="en-US" sz="4750" dirty="0">
                <a:latin typeface="Calibri"/>
                <a:cs typeface="Calibri"/>
              </a:rPr>
              <a:t>elections</a:t>
            </a:r>
            <a:r>
              <a:rPr lang="en-US" sz="4750" spc="-20" dirty="0">
                <a:latin typeface="Calibri"/>
                <a:cs typeface="Calibri"/>
              </a:rPr>
              <a:t> </a:t>
            </a:r>
            <a:r>
              <a:rPr lang="en-US" sz="4750" spc="-25" dirty="0">
                <a:latin typeface="Calibri"/>
                <a:cs typeface="Calibri"/>
              </a:rPr>
              <a:t>the </a:t>
            </a:r>
            <a:r>
              <a:rPr lang="en-US" sz="4750" spc="-20" dirty="0">
                <a:latin typeface="Calibri"/>
                <a:cs typeface="Calibri"/>
              </a:rPr>
              <a:t>key? </a:t>
            </a:r>
            <a:r>
              <a:rPr sz="4750" dirty="0">
                <a:latin typeface="Calibri"/>
                <a:cs typeface="Calibri"/>
              </a:rPr>
              <a:t>Judges</a:t>
            </a:r>
            <a:r>
              <a:rPr sz="4750" spc="-20" dirty="0">
                <a:latin typeface="Calibri"/>
                <a:cs typeface="Calibri"/>
              </a:rPr>
              <a:t> </a:t>
            </a:r>
            <a:r>
              <a:rPr sz="4750" dirty="0">
                <a:latin typeface="Calibri"/>
                <a:cs typeface="Calibri"/>
              </a:rPr>
              <a:t>application/control</a:t>
            </a:r>
            <a:r>
              <a:rPr sz="4750" spc="-30" dirty="0">
                <a:latin typeface="Calibri"/>
                <a:cs typeface="Calibri"/>
              </a:rPr>
              <a:t> </a:t>
            </a:r>
            <a:r>
              <a:rPr sz="4750" dirty="0">
                <a:latin typeface="Calibri"/>
                <a:cs typeface="Calibri"/>
              </a:rPr>
              <a:t>of</a:t>
            </a:r>
            <a:r>
              <a:rPr sz="4750" spc="-10" dirty="0">
                <a:latin typeface="Calibri"/>
                <a:cs typeface="Calibri"/>
              </a:rPr>
              <a:t> </a:t>
            </a:r>
            <a:r>
              <a:rPr sz="4750" dirty="0">
                <a:latin typeface="Calibri"/>
                <a:cs typeface="Calibri"/>
              </a:rPr>
              <a:t>procedure</a:t>
            </a:r>
          </a:p>
          <a:p>
            <a:pPr marL="409575" indent="-396875">
              <a:lnSpc>
                <a:spcPts val="5400"/>
              </a:lnSpc>
              <a:buClr>
                <a:srgbClr val="0364C0"/>
              </a:buClr>
              <a:buSzPct val="108421"/>
              <a:buChar char="•"/>
              <a:tabLst>
                <a:tab pos="409575" algn="l"/>
              </a:tabLst>
            </a:pPr>
            <a:r>
              <a:rPr sz="4750" dirty="0">
                <a:latin typeface="Calibri"/>
                <a:cs typeface="Calibri"/>
              </a:rPr>
              <a:t>Do</a:t>
            </a:r>
            <a:r>
              <a:rPr sz="4750" spc="-10" dirty="0">
                <a:latin typeface="Calibri"/>
                <a:cs typeface="Calibri"/>
              </a:rPr>
              <a:t> </a:t>
            </a:r>
            <a:r>
              <a:rPr sz="4750" dirty="0">
                <a:latin typeface="Calibri"/>
                <a:cs typeface="Calibri"/>
              </a:rPr>
              <a:t>we</a:t>
            </a:r>
            <a:r>
              <a:rPr sz="4750" spc="10" dirty="0">
                <a:latin typeface="Calibri"/>
                <a:cs typeface="Calibri"/>
              </a:rPr>
              <a:t> </a:t>
            </a:r>
            <a:r>
              <a:rPr sz="4750" dirty="0">
                <a:latin typeface="Calibri"/>
                <a:cs typeface="Calibri"/>
              </a:rPr>
              <a:t>need to</a:t>
            </a:r>
            <a:r>
              <a:rPr sz="4750" spc="-5" dirty="0">
                <a:latin typeface="Calibri"/>
                <a:cs typeface="Calibri"/>
              </a:rPr>
              <a:t> </a:t>
            </a:r>
            <a:r>
              <a:rPr sz="4750" dirty="0">
                <a:latin typeface="Calibri"/>
                <a:cs typeface="Calibri"/>
              </a:rPr>
              <a:t>pursue</a:t>
            </a:r>
            <a:r>
              <a:rPr sz="4750" spc="-5" dirty="0">
                <a:latin typeface="Calibri"/>
                <a:cs typeface="Calibri"/>
              </a:rPr>
              <a:t> </a:t>
            </a:r>
            <a:r>
              <a:rPr sz="4750" dirty="0">
                <a:latin typeface="Calibri"/>
                <a:cs typeface="Calibri"/>
              </a:rPr>
              <a:t>tort</a:t>
            </a:r>
            <a:r>
              <a:rPr sz="4750" spc="-5" dirty="0">
                <a:latin typeface="Calibri"/>
                <a:cs typeface="Calibri"/>
              </a:rPr>
              <a:t> </a:t>
            </a:r>
            <a:r>
              <a:rPr sz="4750" dirty="0">
                <a:latin typeface="Calibri"/>
                <a:cs typeface="Calibri"/>
              </a:rPr>
              <a:t>reform</a:t>
            </a:r>
            <a:r>
              <a:rPr sz="4750" spc="15" dirty="0">
                <a:latin typeface="Calibri"/>
                <a:cs typeface="Calibri"/>
              </a:rPr>
              <a:t> </a:t>
            </a:r>
            <a:r>
              <a:rPr sz="4750" dirty="0">
                <a:latin typeface="Calibri"/>
                <a:cs typeface="Calibri"/>
              </a:rPr>
              <a:t>in</a:t>
            </a:r>
            <a:r>
              <a:rPr sz="4750" spc="-5" dirty="0">
                <a:latin typeface="Calibri"/>
                <a:cs typeface="Calibri"/>
              </a:rPr>
              <a:t> </a:t>
            </a:r>
            <a:r>
              <a:rPr sz="4750" dirty="0">
                <a:latin typeface="Calibri"/>
                <a:cs typeface="Calibri"/>
              </a:rPr>
              <a:t>all</a:t>
            </a:r>
            <a:r>
              <a:rPr sz="4750" spc="-10" dirty="0">
                <a:latin typeface="Calibri"/>
                <a:cs typeface="Calibri"/>
              </a:rPr>
              <a:t> states?</a:t>
            </a:r>
            <a:endParaRPr sz="4750" dirty="0">
              <a:latin typeface="Calibri"/>
              <a:cs typeface="Calibri"/>
            </a:endParaRPr>
          </a:p>
          <a:p>
            <a:pPr marL="409575" indent="-396875">
              <a:lnSpc>
                <a:spcPts val="5740"/>
              </a:lnSpc>
              <a:buClr>
                <a:srgbClr val="0364C0"/>
              </a:buClr>
              <a:buSzPct val="108421"/>
              <a:buChar char="•"/>
              <a:tabLst>
                <a:tab pos="409575" algn="l"/>
              </a:tabLst>
            </a:pPr>
            <a:r>
              <a:rPr sz="4750" dirty="0">
                <a:latin typeface="Calibri"/>
                <a:cs typeface="Calibri"/>
              </a:rPr>
              <a:t>What</a:t>
            </a:r>
            <a:r>
              <a:rPr sz="4750" spc="-25" dirty="0">
                <a:latin typeface="Calibri"/>
                <a:cs typeface="Calibri"/>
              </a:rPr>
              <a:t> </a:t>
            </a:r>
            <a:r>
              <a:rPr sz="4750" dirty="0">
                <a:latin typeface="Calibri"/>
                <a:cs typeface="Calibri"/>
              </a:rPr>
              <a:t>can/should</a:t>
            </a:r>
            <a:r>
              <a:rPr sz="4750" spc="-15" dirty="0">
                <a:latin typeface="Calibri"/>
                <a:cs typeface="Calibri"/>
              </a:rPr>
              <a:t> </a:t>
            </a:r>
            <a:r>
              <a:rPr sz="4750" dirty="0">
                <a:latin typeface="Calibri"/>
                <a:cs typeface="Calibri"/>
              </a:rPr>
              <a:t>be</a:t>
            </a:r>
            <a:r>
              <a:rPr sz="4750" spc="-5" dirty="0">
                <a:latin typeface="Calibri"/>
                <a:cs typeface="Calibri"/>
              </a:rPr>
              <a:t> </a:t>
            </a:r>
            <a:r>
              <a:rPr sz="4750" dirty="0">
                <a:latin typeface="Calibri"/>
                <a:cs typeface="Calibri"/>
              </a:rPr>
              <a:t>done</a:t>
            </a:r>
            <a:r>
              <a:rPr sz="4750" spc="5" dirty="0">
                <a:latin typeface="Calibri"/>
                <a:cs typeface="Calibri"/>
              </a:rPr>
              <a:t> </a:t>
            </a:r>
            <a:r>
              <a:rPr sz="4750" dirty="0">
                <a:latin typeface="Calibri"/>
                <a:cs typeface="Calibri"/>
              </a:rPr>
              <a:t>on</a:t>
            </a:r>
            <a:r>
              <a:rPr sz="4750" spc="-10" dirty="0">
                <a:latin typeface="Calibri"/>
                <a:cs typeface="Calibri"/>
              </a:rPr>
              <a:t> </a:t>
            </a:r>
            <a:r>
              <a:rPr sz="4750" dirty="0">
                <a:latin typeface="Calibri"/>
                <a:cs typeface="Calibri"/>
              </a:rPr>
              <a:t>the</a:t>
            </a:r>
            <a:r>
              <a:rPr sz="4750" spc="-10" dirty="0">
                <a:latin typeface="Calibri"/>
                <a:cs typeface="Calibri"/>
              </a:rPr>
              <a:t> </a:t>
            </a:r>
            <a:r>
              <a:rPr sz="4750" dirty="0">
                <a:latin typeface="Calibri"/>
                <a:cs typeface="Calibri"/>
              </a:rPr>
              <a:t>state</a:t>
            </a:r>
            <a:r>
              <a:rPr sz="4750" spc="-20" dirty="0">
                <a:latin typeface="Calibri"/>
                <a:cs typeface="Calibri"/>
              </a:rPr>
              <a:t> </a:t>
            </a:r>
            <a:r>
              <a:rPr sz="4750" spc="-10" dirty="0">
                <a:latin typeface="Calibri"/>
                <a:cs typeface="Calibri"/>
              </a:rPr>
              <a:t>level</a:t>
            </a:r>
            <a:r>
              <a:rPr lang="en-US" sz="4750" spc="-10" dirty="0">
                <a:latin typeface="Calibri"/>
                <a:cs typeface="Calibri"/>
              </a:rPr>
              <a:t> by front line attorneys</a:t>
            </a:r>
            <a:r>
              <a:rPr sz="4750" spc="-10" dirty="0">
                <a:latin typeface="Calibri"/>
                <a:cs typeface="Calibri"/>
              </a:rPr>
              <a:t>?</a:t>
            </a:r>
            <a:endParaRPr sz="4750" dirty="0">
              <a:latin typeface="Calibri"/>
              <a:cs typeface="Calibri"/>
            </a:endParaRPr>
          </a:p>
          <a:p>
            <a:pPr marL="409575" indent="-396875">
              <a:lnSpc>
                <a:spcPts val="5960"/>
              </a:lnSpc>
              <a:buClr>
                <a:srgbClr val="0364C0"/>
              </a:buClr>
              <a:buSzPct val="108421"/>
              <a:buChar char="•"/>
              <a:tabLst>
                <a:tab pos="409575" algn="l"/>
              </a:tabLst>
            </a:pPr>
            <a:r>
              <a:rPr lang="en-US" sz="4750" dirty="0">
                <a:latin typeface="Calibri"/>
                <a:cs typeface="Calibri"/>
              </a:rPr>
              <a:t>An </a:t>
            </a:r>
            <a:r>
              <a:rPr sz="4750" dirty="0">
                <a:latin typeface="Calibri"/>
                <a:cs typeface="Calibri"/>
              </a:rPr>
              <a:t>aggressive</a:t>
            </a:r>
            <a:r>
              <a:rPr sz="4750" spc="-25" dirty="0">
                <a:latin typeface="Calibri"/>
                <a:cs typeface="Calibri"/>
              </a:rPr>
              <a:t> </a:t>
            </a:r>
            <a:r>
              <a:rPr sz="4750" spc="-10" dirty="0">
                <a:latin typeface="Calibri"/>
                <a:cs typeface="Calibri"/>
              </a:rPr>
              <a:t>defense</a:t>
            </a:r>
            <a:r>
              <a:rPr lang="en-US" sz="4750" spc="-10" dirty="0">
                <a:latin typeface="Calibri"/>
                <a:cs typeface="Calibri"/>
              </a:rPr>
              <a:t> – on </a:t>
            </a:r>
            <a:r>
              <a:rPr lang="en-US" sz="4750" spc="-10">
                <a:latin typeface="Calibri"/>
                <a:cs typeface="Calibri"/>
              </a:rPr>
              <a:t>the front lines</a:t>
            </a:r>
            <a:endParaRPr sz="475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0104098" cy="11308555"/>
          </a:xfrm>
          <a:prstGeom prst="rect">
            <a:avLst/>
          </a:prstGeom>
        </p:spPr>
      </p:pic>
      <p:sp>
        <p:nvSpPr>
          <p:cNvPr id="3" name="object 3"/>
          <p:cNvSpPr txBox="1"/>
          <p:nvPr/>
        </p:nvSpPr>
        <p:spPr>
          <a:xfrm>
            <a:off x="10019286" y="6362126"/>
            <a:ext cx="9055100" cy="3342640"/>
          </a:xfrm>
          <a:prstGeom prst="rect">
            <a:avLst/>
          </a:prstGeom>
        </p:spPr>
        <p:txBody>
          <a:bodyPr vert="horz" wrap="square" lIns="0" tIns="40005" rIns="0" bIns="0" rtlCol="0">
            <a:spAutoFit/>
          </a:bodyPr>
          <a:lstStyle/>
          <a:p>
            <a:pPr marL="12065" marR="5080" algn="ctr">
              <a:lnSpc>
                <a:spcPts val="6530"/>
              </a:lnSpc>
              <a:spcBef>
                <a:spcPts val="315"/>
              </a:spcBef>
            </a:pPr>
            <a:r>
              <a:rPr sz="5450" b="1" dirty="0">
                <a:solidFill>
                  <a:srgbClr val="FFFFFF"/>
                </a:solidFill>
                <a:latin typeface="Arial"/>
                <a:cs typeface="Arial"/>
              </a:rPr>
              <a:t>Is</a:t>
            </a:r>
            <a:r>
              <a:rPr sz="5450" b="1" spc="-85" dirty="0">
                <a:solidFill>
                  <a:srgbClr val="FFFFFF"/>
                </a:solidFill>
                <a:latin typeface="Arial"/>
                <a:cs typeface="Arial"/>
              </a:rPr>
              <a:t> </a:t>
            </a:r>
            <a:r>
              <a:rPr sz="5450" b="1" dirty="0">
                <a:solidFill>
                  <a:srgbClr val="FFFFFF"/>
                </a:solidFill>
                <a:latin typeface="Arial"/>
                <a:cs typeface="Arial"/>
              </a:rPr>
              <a:t>It</a:t>
            </a:r>
            <a:r>
              <a:rPr sz="5450" b="1" spc="-80" dirty="0">
                <a:solidFill>
                  <a:srgbClr val="FFFFFF"/>
                </a:solidFill>
                <a:latin typeface="Arial"/>
                <a:cs typeface="Arial"/>
              </a:rPr>
              <a:t> </a:t>
            </a:r>
            <a:r>
              <a:rPr sz="5450" b="1" dirty="0">
                <a:solidFill>
                  <a:srgbClr val="FFFFFF"/>
                </a:solidFill>
                <a:latin typeface="Arial"/>
                <a:cs typeface="Arial"/>
              </a:rPr>
              <a:t>A</a:t>
            </a:r>
            <a:r>
              <a:rPr sz="5450" b="1" spc="-90" dirty="0">
                <a:solidFill>
                  <a:srgbClr val="FFFFFF"/>
                </a:solidFill>
                <a:latin typeface="Arial"/>
                <a:cs typeface="Arial"/>
              </a:rPr>
              <a:t> </a:t>
            </a:r>
            <a:r>
              <a:rPr sz="5450" b="1" dirty="0">
                <a:solidFill>
                  <a:srgbClr val="FFFFFF"/>
                </a:solidFill>
                <a:latin typeface="Arial"/>
                <a:cs typeface="Arial"/>
              </a:rPr>
              <a:t>Turning</a:t>
            </a:r>
            <a:r>
              <a:rPr sz="5450" b="1" spc="-60" dirty="0">
                <a:solidFill>
                  <a:srgbClr val="FFFFFF"/>
                </a:solidFill>
                <a:latin typeface="Arial"/>
                <a:cs typeface="Arial"/>
              </a:rPr>
              <a:t> </a:t>
            </a:r>
            <a:r>
              <a:rPr sz="5450" b="1" dirty="0">
                <a:solidFill>
                  <a:srgbClr val="FFFFFF"/>
                </a:solidFill>
                <a:latin typeface="Arial"/>
                <a:cs typeface="Arial"/>
              </a:rPr>
              <a:t>Of</a:t>
            </a:r>
            <a:r>
              <a:rPr sz="5450" b="1" spc="-80" dirty="0">
                <a:solidFill>
                  <a:srgbClr val="FFFFFF"/>
                </a:solidFill>
                <a:latin typeface="Arial"/>
                <a:cs typeface="Arial"/>
              </a:rPr>
              <a:t> </a:t>
            </a:r>
            <a:r>
              <a:rPr sz="5450" b="1" dirty="0">
                <a:solidFill>
                  <a:srgbClr val="FFFFFF"/>
                </a:solidFill>
                <a:latin typeface="Arial"/>
                <a:cs typeface="Arial"/>
              </a:rPr>
              <a:t>The</a:t>
            </a:r>
            <a:r>
              <a:rPr sz="5450" b="1" spc="-75" dirty="0">
                <a:solidFill>
                  <a:srgbClr val="FFFFFF"/>
                </a:solidFill>
                <a:latin typeface="Arial"/>
                <a:cs typeface="Arial"/>
              </a:rPr>
              <a:t> </a:t>
            </a:r>
            <a:r>
              <a:rPr sz="5450" b="1" spc="-10" dirty="0">
                <a:solidFill>
                  <a:srgbClr val="FFFFFF"/>
                </a:solidFill>
                <a:latin typeface="Arial"/>
                <a:cs typeface="Arial"/>
              </a:rPr>
              <a:t>Tides </a:t>
            </a:r>
            <a:r>
              <a:rPr sz="5450" b="1" dirty="0">
                <a:solidFill>
                  <a:srgbClr val="FFFFFF"/>
                </a:solidFill>
                <a:latin typeface="Arial"/>
                <a:cs typeface="Arial"/>
              </a:rPr>
              <a:t>Or</a:t>
            </a:r>
            <a:r>
              <a:rPr sz="5450" b="1" spc="-85" dirty="0">
                <a:solidFill>
                  <a:srgbClr val="FFFFFF"/>
                </a:solidFill>
                <a:latin typeface="Arial"/>
                <a:cs typeface="Arial"/>
              </a:rPr>
              <a:t> </a:t>
            </a:r>
            <a:r>
              <a:rPr sz="5450" b="1" dirty="0">
                <a:solidFill>
                  <a:srgbClr val="FFFFFF"/>
                </a:solidFill>
                <a:latin typeface="Arial"/>
                <a:cs typeface="Arial"/>
              </a:rPr>
              <a:t>A</a:t>
            </a:r>
            <a:r>
              <a:rPr sz="5450" b="1" spc="-80" dirty="0">
                <a:solidFill>
                  <a:srgbClr val="FFFFFF"/>
                </a:solidFill>
                <a:latin typeface="Arial"/>
                <a:cs typeface="Arial"/>
              </a:rPr>
              <a:t> </a:t>
            </a:r>
            <a:r>
              <a:rPr sz="5450" b="1" dirty="0">
                <a:solidFill>
                  <a:srgbClr val="FFFFFF"/>
                </a:solidFill>
                <a:latin typeface="Arial"/>
                <a:cs typeface="Arial"/>
              </a:rPr>
              <a:t>High</a:t>
            </a:r>
            <a:r>
              <a:rPr sz="5450" b="1" spc="-65" dirty="0">
                <a:solidFill>
                  <a:srgbClr val="FFFFFF"/>
                </a:solidFill>
                <a:latin typeface="Arial"/>
                <a:cs typeface="Arial"/>
              </a:rPr>
              <a:t> </a:t>
            </a:r>
            <a:r>
              <a:rPr sz="5450" b="1" spc="-10" dirty="0">
                <a:solidFill>
                  <a:srgbClr val="FFFFFF"/>
                </a:solidFill>
                <a:latin typeface="Arial"/>
                <a:cs typeface="Arial"/>
              </a:rPr>
              <a:t>Watermark?</a:t>
            </a:r>
            <a:endParaRPr sz="5450">
              <a:latin typeface="Arial"/>
              <a:cs typeface="Arial"/>
            </a:endParaRPr>
          </a:p>
          <a:p>
            <a:pPr marL="32384" marR="21590" indent="-3810" algn="ctr">
              <a:lnSpc>
                <a:spcPts val="6530"/>
              </a:lnSpc>
            </a:pPr>
            <a:r>
              <a:rPr sz="5450" b="1" dirty="0">
                <a:solidFill>
                  <a:srgbClr val="FFFFFF"/>
                </a:solidFill>
                <a:latin typeface="Arial"/>
                <a:cs typeface="Arial"/>
              </a:rPr>
              <a:t>Legislative</a:t>
            </a:r>
            <a:r>
              <a:rPr sz="5450" b="1" spc="-275" dirty="0">
                <a:solidFill>
                  <a:srgbClr val="FFFFFF"/>
                </a:solidFill>
                <a:latin typeface="Arial"/>
                <a:cs typeface="Arial"/>
              </a:rPr>
              <a:t> </a:t>
            </a:r>
            <a:r>
              <a:rPr sz="5450" b="1" dirty="0">
                <a:solidFill>
                  <a:srgbClr val="FFFFFF"/>
                </a:solidFill>
                <a:latin typeface="Arial"/>
                <a:cs typeface="Arial"/>
              </a:rPr>
              <a:t>Changes</a:t>
            </a:r>
            <a:r>
              <a:rPr sz="5450" b="1" spc="-275" dirty="0">
                <a:solidFill>
                  <a:srgbClr val="FFFFFF"/>
                </a:solidFill>
                <a:latin typeface="Arial"/>
                <a:cs typeface="Arial"/>
              </a:rPr>
              <a:t> </a:t>
            </a:r>
            <a:r>
              <a:rPr sz="5450" b="1" spc="-25" dirty="0">
                <a:solidFill>
                  <a:srgbClr val="FFFFFF"/>
                </a:solidFill>
                <a:latin typeface="Arial"/>
                <a:cs typeface="Arial"/>
              </a:rPr>
              <a:t>And </a:t>
            </a:r>
            <a:r>
              <a:rPr sz="5450" b="1" dirty="0">
                <a:solidFill>
                  <a:srgbClr val="FFFFFF"/>
                </a:solidFill>
                <a:latin typeface="Arial"/>
                <a:cs typeface="Arial"/>
              </a:rPr>
              <a:t>Lobbying</a:t>
            </a:r>
            <a:r>
              <a:rPr sz="5450" b="1" spc="-125" dirty="0">
                <a:solidFill>
                  <a:srgbClr val="FFFFFF"/>
                </a:solidFill>
                <a:latin typeface="Arial"/>
                <a:cs typeface="Arial"/>
              </a:rPr>
              <a:t> </a:t>
            </a:r>
            <a:r>
              <a:rPr sz="5450" b="1" dirty="0">
                <a:solidFill>
                  <a:srgbClr val="FFFFFF"/>
                </a:solidFill>
                <a:latin typeface="Arial"/>
                <a:cs typeface="Arial"/>
              </a:rPr>
              <a:t>In</a:t>
            </a:r>
            <a:r>
              <a:rPr sz="5450" b="1" spc="-140" dirty="0">
                <a:solidFill>
                  <a:srgbClr val="FFFFFF"/>
                </a:solidFill>
                <a:latin typeface="Arial"/>
                <a:cs typeface="Arial"/>
              </a:rPr>
              <a:t> </a:t>
            </a:r>
            <a:r>
              <a:rPr sz="5450" b="1" spc="-10" dirty="0">
                <a:solidFill>
                  <a:srgbClr val="FFFFFF"/>
                </a:solidFill>
                <a:latin typeface="Arial"/>
                <a:cs typeface="Arial"/>
              </a:rPr>
              <a:t>Transportation</a:t>
            </a:r>
            <a:endParaRPr sz="545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25726" rIns="0" bIns="0" rtlCol="0">
            <a:spAutoFit/>
          </a:bodyPr>
          <a:lstStyle/>
          <a:p>
            <a:pPr marL="126364">
              <a:lnSpc>
                <a:spcPct val="100000"/>
              </a:lnSpc>
              <a:spcBef>
                <a:spcPts val="95"/>
              </a:spcBef>
            </a:pPr>
            <a:r>
              <a:rPr sz="6600" dirty="0"/>
              <a:t>2023</a:t>
            </a:r>
            <a:r>
              <a:rPr sz="6600" spc="-180" dirty="0"/>
              <a:t> </a:t>
            </a:r>
            <a:r>
              <a:rPr sz="6600" spc="5" dirty="0"/>
              <a:t>S</a:t>
            </a:r>
            <a:r>
              <a:rPr sz="6600" spc="-495" dirty="0"/>
              <a:t>T</a:t>
            </a:r>
            <a:r>
              <a:rPr sz="6600" spc="-490" dirty="0"/>
              <a:t>A</a:t>
            </a:r>
            <a:r>
              <a:rPr sz="6600" spc="5" dirty="0"/>
              <a:t>TE</a:t>
            </a:r>
            <a:r>
              <a:rPr sz="6600" spc="-190" dirty="0"/>
              <a:t> </a:t>
            </a:r>
            <a:r>
              <a:rPr sz="6600" spc="-25" dirty="0"/>
              <a:t>REFORM</a:t>
            </a:r>
            <a:r>
              <a:rPr sz="6600" spc="-405" dirty="0"/>
              <a:t> </a:t>
            </a:r>
            <a:r>
              <a:rPr sz="6600" spc="-10" dirty="0"/>
              <a:t>ACTIVITY</a:t>
            </a:r>
            <a:endParaRPr sz="6600"/>
          </a:p>
        </p:txBody>
      </p:sp>
      <p:graphicFrame>
        <p:nvGraphicFramePr>
          <p:cNvPr id="3" name="object 3"/>
          <p:cNvGraphicFramePr>
            <a:graphicFrameLocks noGrp="1"/>
          </p:cNvGraphicFramePr>
          <p:nvPr/>
        </p:nvGraphicFramePr>
        <p:xfrm>
          <a:off x="1162576" y="4684900"/>
          <a:ext cx="17515837" cy="3349625"/>
        </p:xfrm>
        <a:graphic>
          <a:graphicData uri="http://schemas.openxmlformats.org/drawingml/2006/table">
            <a:tbl>
              <a:tblPr firstRow="1" bandRow="1">
                <a:tableStyleId>{2D5ABB26-0587-4C30-8999-92F81FD0307C}</a:tableStyleId>
              </a:tblPr>
              <a:tblGrid>
                <a:gridCol w="2189480">
                  <a:extLst>
                    <a:ext uri="{9D8B030D-6E8A-4147-A177-3AD203B41FA5}">
                      <a16:colId xmlns:a16="http://schemas.microsoft.com/office/drawing/2014/main" val="20000"/>
                    </a:ext>
                  </a:extLst>
                </a:gridCol>
                <a:gridCol w="2189480">
                  <a:extLst>
                    <a:ext uri="{9D8B030D-6E8A-4147-A177-3AD203B41FA5}">
                      <a16:colId xmlns:a16="http://schemas.microsoft.com/office/drawing/2014/main" val="20001"/>
                    </a:ext>
                  </a:extLst>
                </a:gridCol>
                <a:gridCol w="2189480">
                  <a:extLst>
                    <a:ext uri="{9D8B030D-6E8A-4147-A177-3AD203B41FA5}">
                      <a16:colId xmlns:a16="http://schemas.microsoft.com/office/drawing/2014/main" val="20002"/>
                    </a:ext>
                  </a:extLst>
                </a:gridCol>
                <a:gridCol w="2189479">
                  <a:extLst>
                    <a:ext uri="{9D8B030D-6E8A-4147-A177-3AD203B41FA5}">
                      <a16:colId xmlns:a16="http://schemas.microsoft.com/office/drawing/2014/main" val="20003"/>
                    </a:ext>
                  </a:extLst>
                </a:gridCol>
                <a:gridCol w="2189479">
                  <a:extLst>
                    <a:ext uri="{9D8B030D-6E8A-4147-A177-3AD203B41FA5}">
                      <a16:colId xmlns:a16="http://schemas.microsoft.com/office/drawing/2014/main" val="20004"/>
                    </a:ext>
                  </a:extLst>
                </a:gridCol>
                <a:gridCol w="1661159">
                  <a:extLst>
                    <a:ext uri="{9D8B030D-6E8A-4147-A177-3AD203B41FA5}">
                      <a16:colId xmlns:a16="http://schemas.microsoft.com/office/drawing/2014/main" val="20005"/>
                    </a:ext>
                  </a:extLst>
                </a:gridCol>
                <a:gridCol w="2882265">
                  <a:extLst>
                    <a:ext uri="{9D8B030D-6E8A-4147-A177-3AD203B41FA5}">
                      <a16:colId xmlns:a16="http://schemas.microsoft.com/office/drawing/2014/main" val="20006"/>
                    </a:ext>
                  </a:extLst>
                </a:gridCol>
                <a:gridCol w="2025015">
                  <a:extLst>
                    <a:ext uri="{9D8B030D-6E8A-4147-A177-3AD203B41FA5}">
                      <a16:colId xmlns:a16="http://schemas.microsoft.com/office/drawing/2014/main" val="20007"/>
                    </a:ext>
                  </a:extLst>
                </a:gridCol>
              </a:tblGrid>
              <a:tr h="2043430">
                <a:tc>
                  <a:txBody>
                    <a:bodyPr/>
                    <a:lstStyle/>
                    <a:p>
                      <a:pPr marL="250825" marR="241300" indent="518795" algn="r">
                        <a:lnSpc>
                          <a:spcPct val="101800"/>
                        </a:lnSpc>
                        <a:spcBef>
                          <a:spcPts val="720"/>
                        </a:spcBef>
                      </a:pPr>
                      <a:r>
                        <a:rPr sz="2350" dirty="0">
                          <a:solidFill>
                            <a:srgbClr val="FFFFFF"/>
                          </a:solidFill>
                          <a:latin typeface="Segoe UI"/>
                          <a:cs typeface="Segoe UI"/>
                        </a:rPr>
                        <a:t>Seat</a:t>
                      </a:r>
                      <a:r>
                        <a:rPr sz="2350" spc="45" dirty="0">
                          <a:solidFill>
                            <a:srgbClr val="FFFFFF"/>
                          </a:solidFill>
                          <a:latin typeface="Segoe UI"/>
                          <a:cs typeface="Segoe UI"/>
                        </a:rPr>
                        <a:t> </a:t>
                      </a:r>
                      <a:r>
                        <a:rPr sz="2350" spc="-20" dirty="0">
                          <a:solidFill>
                            <a:srgbClr val="FFFFFF"/>
                          </a:solidFill>
                          <a:latin typeface="Segoe UI"/>
                          <a:cs typeface="Segoe UI"/>
                        </a:rPr>
                        <a:t>Belt </a:t>
                      </a:r>
                      <a:r>
                        <a:rPr sz="2350" spc="-10" dirty="0">
                          <a:solidFill>
                            <a:srgbClr val="FFFFFF"/>
                          </a:solidFill>
                          <a:latin typeface="Segoe UI"/>
                          <a:cs typeface="Segoe UI"/>
                        </a:rPr>
                        <a:t>Nonuse Admissibility</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L="690880" marR="240665" indent="39370">
                        <a:lnSpc>
                          <a:spcPct val="101800"/>
                        </a:lnSpc>
                        <a:spcBef>
                          <a:spcPts val="720"/>
                        </a:spcBef>
                      </a:pPr>
                      <a:r>
                        <a:rPr sz="2350" spc="-10" dirty="0">
                          <a:solidFill>
                            <a:srgbClr val="FFFFFF"/>
                          </a:solidFill>
                          <a:latin typeface="Segoe UI"/>
                          <a:cs typeface="Segoe UI"/>
                        </a:rPr>
                        <a:t>Phantom Damages</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L="657225" marR="240665" indent="165735" algn="just">
                        <a:lnSpc>
                          <a:spcPct val="101800"/>
                        </a:lnSpc>
                        <a:spcBef>
                          <a:spcPts val="720"/>
                        </a:spcBef>
                      </a:pPr>
                      <a:r>
                        <a:rPr sz="2350" dirty="0">
                          <a:solidFill>
                            <a:srgbClr val="FFFFFF"/>
                          </a:solidFill>
                          <a:latin typeface="Segoe UI"/>
                          <a:cs typeface="Segoe UI"/>
                        </a:rPr>
                        <a:t>3</a:t>
                      </a:r>
                      <a:r>
                        <a:rPr sz="2400" baseline="24305" dirty="0">
                          <a:solidFill>
                            <a:srgbClr val="FFFFFF"/>
                          </a:solidFill>
                          <a:latin typeface="Segoe UI"/>
                          <a:cs typeface="Segoe UI"/>
                        </a:rPr>
                        <a:t>rd</a:t>
                      </a:r>
                      <a:r>
                        <a:rPr sz="2400" spc="315" baseline="24305" dirty="0">
                          <a:solidFill>
                            <a:srgbClr val="FFFFFF"/>
                          </a:solidFill>
                          <a:latin typeface="Segoe UI"/>
                          <a:cs typeface="Segoe UI"/>
                        </a:rPr>
                        <a:t> </a:t>
                      </a:r>
                      <a:r>
                        <a:rPr sz="2350" spc="-20" dirty="0">
                          <a:solidFill>
                            <a:srgbClr val="FFFFFF"/>
                          </a:solidFill>
                          <a:latin typeface="Segoe UI"/>
                          <a:cs typeface="Segoe UI"/>
                        </a:rPr>
                        <a:t>Party </a:t>
                      </a:r>
                      <a:r>
                        <a:rPr sz="2350" spc="-10" dirty="0">
                          <a:solidFill>
                            <a:srgbClr val="FFFFFF"/>
                          </a:solidFill>
                          <a:latin typeface="Segoe UI"/>
                          <a:cs typeface="Segoe UI"/>
                        </a:rPr>
                        <a:t>Litigation Financing</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L="595630" marR="240029" indent="549910" algn="r">
                        <a:lnSpc>
                          <a:spcPct val="101800"/>
                        </a:lnSpc>
                        <a:spcBef>
                          <a:spcPts val="720"/>
                        </a:spcBef>
                      </a:pPr>
                      <a:r>
                        <a:rPr sz="2350" spc="-10" dirty="0">
                          <a:solidFill>
                            <a:srgbClr val="FFFFFF"/>
                          </a:solidFill>
                          <a:latin typeface="Segoe UI"/>
                          <a:cs typeface="Segoe UI"/>
                        </a:rPr>
                        <a:t>Direct Action (Admitted Vicarious Liability)</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R="241300" algn="r">
                        <a:lnSpc>
                          <a:spcPct val="100000"/>
                        </a:lnSpc>
                        <a:spcBef>
                          <a:spcPts val="770"/>
                        </a:spcBef>
                      </a:pPr>
                      <a:r>
                        <a:rPr sz="2350" spc="-10" dirty="0">
                          <a:solidFill>
                            <a:srgbClr val="FFFFFF"/>
                          </a:solidFill>
                          <a:latin typeface="Segoe UI"/>
                          <a:cs typeface="Segoe UI"/>
                        </a:rPr>
                        <a:t>Damage</a:t>
                      </a:r>
                      <a:endParaRPr sz="2350">
                        <a:latin typeface="Segoe UI"/>
                        <a:cs typeface="Segoe UI"/>
                      </a:endParaRPr>
                    </a:p>
                    <a:p>
                      <a:pPr marR="241935" algn="r">
                        <a:lnSpc>
                          <a:spcPct val="100000"/>
                        </a:lnSpc>
                        <a:spcBef>
                          <a:spcPts val="50"/>
                        </a:spcBef>
                      </a:pPr>
                      <a:r>
                        <a:rPr sz="2350" spc="-20" dirty="0">
                          <a:solidFill>
                            <a:srgbClr val="FFFFFF"/>
                          </a:solidFill>
                          <a:latin typeface="Segoe UI"/>
                          <a:cs typeface="Segoe UI"/>
                        </a:rPr>
                        <a:t>Caps</a:t>
                      </a:r>
                      <a:endParaRPr sz="2350">
                        <a:latin typeface="Segoe UI"/>
                        <a:cs typeface="Segoe UI"/>
                      </a:endParaRPr>
                    </a:p>
                  </a:txBody>
                  <a:tcPr marL="0" marR="0" marT="977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L="290830" marR="241935" indent="233679">
                        <a:lnSpc>
                          <a:spcPct val="101800"/>
                        </a:lnSpc>
                        <a:spcBef>
                          <a:spcPts val="720"/>
                        </a:spcBef>
                      </a:pPr>
                      <a:r>
                        <a:rPr sz="2350" spc="-10" dirty="0">
                          <a:solidFill>
                            <a:srgbClr val="FFFFFF"/>
                          </a:solidFill>
                          <a:latin typeface="Segoe UI"/>
                          <a:cs typeface="Segoe UI"/>
                        </a:rPr>
                        <a:t>Failure </a:t>
                      </a:r>
                      <a:r>
                        <a:rPr sz="2350" dirty="0">
                          <a:solidFill>
                            <a:srgbClr val="FFFFFF"/>
                          </a:solidFill>
                          <a:latin typeface="Segoe UI"/>
                          <a:cs typeface="Segoe UI"/>
                        </a:rPr>
                        <a:t>to</a:t>
                      </a:r>
                      <a:r>
                        <a:rPr sz="2350" spc="35" dirty="0">
                          <a:solidFill>
                            <a:srgbClr val="FFFFFF"/>
                          </a:solidFill>
                          <a:latin typeface="Segoe UI"/>
                          <a:cs typeface="Segoe UI"/>
                        </a:rPr>
                        <a:t> </a:t>
                      </a:r>
                      <a:r>
                        <a:rPr sz="2350" spc="-10" dirty="0">
                          <a:solidFill>
                            <a:srgbClr val="FFFFFF"/>
                          </a:solidFill>
                          <a:latin typeface="Segoe UI"/>
                          <a:cs typeface="Segoe UI"/>
                        </a:rPr>
                        <a:t>Equip</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L="326390" marR="240029" indent="41910" algn="r">
                        <a:lnSpc>
                          <a:spcPct val="101800"/>
                        </a:lnSpc>
                        <a:spcBef>
                          <a:spcPts val="720"/>
                        </a:spcBef>
                      </a:pPr>
                      <a:r>
                        <a:rPr sz="2350" dirty="0">
                          <a:solidFill>
                            <a:srgbClr val="FFFFFF"/>
                          </a:solidFill>
                          <a:latin typeface="Segoe UI"/>
                          <a:cs typeface="Segoe UI"/>
                        </a:rPr>
                        <a:t>Joint</a:t>
                      </a:r>
                      <a:r>
                        <a:rPr sz="2350" spc="50" dirty="0">
                          <a:solidFill>
                            <a:srgbClr val="FFFFFF"/>
                          </a:solidFill>
                          <a:latin typeface="Segoe UI"/>
                          <a:cs typeface="Segoe UI"/>
                        </a:rPr>
                        <a:t> </a:t>
                      </a:r>
                      <a:r>
                        <a:rPr sz="2350" dirty="0">
                          <a:solidFill>
                            <a:srgbClr val="FFFFFF"/>
                          </a:solidFill>
                          <a:latin typeface="Segoe UI"/>
                          <a:cs typeface="Segoe UI"/>
                        </a:rPr>
                        <a:t>and</a:t>
                      </a:r>
                      <a:r>
                        <a:rPr sz="2350" spc="50" dirty="0">
                          <a:solidFill>
                            <a:srgbClr val="FFFFFF"/>
                          </a:solidFill>
                          <a:latin typeface="Segoe UI"/>
                          <a:cs typeface="Segoe UI"/>
                        </a:rPr>
                        <a:t> </a:t>
                      </a:r>
                      <a:r>
                        <a:rPr sz="2350" spc="-10" dirty="0">
                          <a:solidFill>
                            <a:srgbClr val="FFFFFF"/>
                          </a:solidFill>
                          <a:latin typeface="Segoe UI"/>
                          <a:cs typeface="Segoe UI"/>
                        </a:rPr>
                        <a:t>Several Liability/Allocatio</a:t>
                      </a:r>
                      <a:endParaRPr sz="2350">
                        <a:latin typeface="Segoe UI"/>
                        <a:cs typeface="Segoe UI"/>
                      </a:endParaRPr>
                    </a:p>
                    <a:p>
                      <a:pPr marR="240665" algn="r">
                        <a:lnSpc>
                          <a:spcPct val="100000"/>
                        </a:lnSpc>
                        <a:spcBef>
                          <a:spcPts val="50"/>
                        </a:spcBef>
                      </a:pPr>
                      <a:r>
                        <a:rPr sz="2350" dirty="0">
                          <a:solidFill>
                            <a:srgbClr val="FFFFFF"/>
                          </a:solidFill>
                          <a:latin typeface="Segoe UI"/>
                          <a:cs typeface="Segoe UI"/>
                        </a:rPr>
                        <a:t>n</a:t>
                      </a:r>
                      <a:r>
                        <a:rPr sz="2350" spc="15" dirty="0">
                          <a:solidFill>
                            <a:srgbClr val="FFFFFF"/>
                          </a:solidFill>
                          <a:latin typeface="Segoe UI"/>
                          <a:cs typeface="Segoe UI"/>
                        </a:rPr>
                        <a:t> </a:t>
                      </a:r>
                      <a:r>
                        <a:rPr sz="2350" dirty="0">
                          <a:solidFill>
                            <a:srgbClr val="FFFFFF"/>
                          </a:solidFill>
                          <a:latin typeface="Segoe UI"/>
                          <a:cs typeface="Segoe UI"/>
                        </a:rPr>
                        <a:t>of</a:t>
                      </a:r>
                      <a:r>
                        <a:rPr sz="2350" spc="40" dirty="0">
                          <a:solidFill>
                            <a:srgbClr val="FFFFFF"/>
                          </a:solidFill>
                          <a:latin typeface="Segoe UI"/>
                          <a:cs typeface="Segoe UI"/>
                        </a:rPr>
                        <a:t> </a:t>
                      </a:r>
                      <a:r>
                        <a:rPr sz="2350" spc="-20" dirty="0">
                          <a:solidFill>
                            <a:srgbClr val="FFFFFF"/>
                          </a:solidFill>
                          <a:latin typeface="Segoe UI"/>
                          <a:cs typeface="Segoe UI"/>
                        </a:rPr>
                        <a:t>Fault</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tc>
                  <a:txBody>
                    <a:bodyPr/>
                    <a:lstStyle/>
                    <a:p>
                      <a:pPr marL="313055" marR="240665" indent="-10160" algn="just">
                        <a:lnSpc>
                          <a:spcPct val="101800"/>
                        </a:lnSpc>
                        <a:spcBef>
                          <a:spcPts val="720"/>
                        </a:spcBef>
                      </a:pPr>
                      <a:r>
                        <a:rPr sz="2350" spc="-10" dirty="0">
                          <a:solidFill>
                            <a:srgbClr val="FFFFFF"/>
                          </a:solidFill>
                          <a:latin typeface="Segoe UI"/>
                          <a:cs typeface="Segoe UI"/>
                        </a:rPr>
                        <a:t>Shortening </a:t>
                      </a:r>
                      <a:r>
                        <a:rPr sz="2350" dirty="0">
                          <a:solidFill>
                            <a:srgbClr val="FFFFFF"/>
                          </a:solidFill>
                          <a:latin typeface="Segoe UI"/>
                          <a:cs typeface="Segoe UI"/>
                        </a:rPr>
                        <a:t>Statutes</a:t>
                      </a:r>
                      <a:r>
                        <a:rPr sz="2350" spc="75" dirty="0">
                          <a:solidFill>
                            <a:srgbClr val="FFFFFF"/>
                          </a:solidFill>
                          <a:latin typeface="Segoe UI"/>
                          <a:cs typeface="Segoe UI"/>
                        </a:rPr>
                        <a:t> </a:t>
                      </a:r>
                      <a:r>
                        <a:rPr sz="2350" spc="-25" dirty="0">
                          <a:solidFill>
                            <a:srgbClr val="FFFFFF"/>
                          </a:solidFill>
                          <a:latin typeface="Segoe UI"/>
                          <a:cs typeface="Segoe UI"/>
                        </a:rPr>
                        <a:t>of </a:t>
                      </a:r>
                      <a:r>
                        <a:rPr sz="2350" spc="-10" dirty="0">
                          <a:solidFill>
                            <a:srgbClr val="FFFFFF"/>
                          </a:solidFill>
                          <a:latin typeface="Segoe UI"/>
                          <a:cs typeface="Segoe UI"/>
                        </a:rPr>
                        <a:t>Limitations</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364C0"/>
                    </a:solidFill>
                  </a:tcPr>
                </a:tc>
                <a:extLst>
                  <a:ext uri="{0D108BD9-81ED-4DB2-BD59-A6C34878D82A}">
                    <a16:rowId xmlns:a16="http://schemas.microsoft.com/office/drawing/2014/main" val="10000"/>
                  </a:ext>
                </a:extLst>
              </a:tr>
              <a:tr h="1306195">
                <a:tc>
                  <a:txBody>
                    <a:bodyPr/>
                    <a:lstStyle/>
                    <a:p>
                      <a:pPr marR="241300" algn="r">
                        <a:lnSpc>
                          <a:spcPct val="100000"/>
                        </a:lnSpc>
                        <a:spcBef>
                          <a:spcPts val="775"/>
                        </a:spcBef>
                      </a:pPr>
                      <a:r>
                        <a:rPr sz="2350" dirty="0">
                          <a:latin typeface="Segoe UI"/>
                          <a:cs typeface="Segoe UI"/>
                        </a:rPr>
                        <a:t>CT,</a:t>
                      </a:r>
                      <a:r>
                        <a:rPr sz="2350" spc="40" dirty="0">
                          <a:latin typeface="Segoe UI"/>
                          <a:cs typeface="Segoe UI"/>
                        </a:rPr>
                        <a:t> </a:t>
                      </a:r>
                      <a:r>
                        <a:rPr sz="2350" dirty="0">
                          <a:latin typeface="Segoe UI"/>
                          <a:cs typeface="Segoe UI"/>
                        </a:rPr>
                        <a:t>GA,</a:t>
                      </a:r>
                      <a:r>
                        <a:rPr sz="2350" spc="40" dirty="0">
                          <a:latin typeface="Segoe UI"/>
                          <a:cs typeface="Segoe UI"/>
                        </a:rPr>
                        <a:t> </a:t>
                      </a:r>
                      <a:r>
                        <a:rPr sz="2350" spc="-25" dirty="0">
                          <a:latin typeface="Segoe UI"/>
                          <a:cs typeface="Segoe UI"/>
                        </a:rPr>
                        <a:t>IN,</a:t>
                      </a:r>
                      <a:endParaRPr sz="2350">
                        <a:latin typeface="Segoe UI"/>
                        <a:cs typeface="Segoe UI"/>
                      </a:endParaRPr>
                    </a:p>
                    <a:p>
                      <a:pPr marR="241935" algn="r">
                        <a:lnSpc>
                          <a:spcPct val="100000"/>
                        </a:lnSpc>
                        <a:spcBef>
                          <a:spcPts val="50"/>
                        </a:spcBef>
                      </a:pPr>
                      <a:r>
                        <a:rPr sz="2350" dirty="0">
                          <a:latin typeface="Segoe UI"/>
                          <a:cs typeface="Segoe UI"/>
                        </a:rPr>
                        <a:t>NE,</a:t>
                      </a:r>
                      <a:r>
                        <a:rPr sz="2350" spc="35" dirty="0">
                          <a:latin typeface="Segoe UI"/>
                          <a:cs typeface="Segoe UI"/>
                        </a:rPr>
                        <a:t> </a:t>
                      </a:r>
                      <a:r>
                        <a:rPr sz="2350" spc="-25" dirty="0">
                          <a:latin typeface="Segoe UI"/>
                          <a:cs typeface="Segoe UI"/>
                        </a:rPr>
                        <a:t>WI</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L="817880" marR="241300" indent="-255270">
                        <a:lnSpc>
                          <a:spcPct val="101800"/>
                        </a:lnSpc>
                        <a:spcBef>
                          <a:spcPts val="720"/>
                        </a:spcBef>
                      </a:pPr>
                      <a:r>
                        <a:rPr sz="2350" dirty="0">
                          <a:latin typeface="Segoe UI"/>
                          <a:cs typeface="Segoe UI"/>
                        </a:rPr>
                        <a:t>AR,</a:t>
                      </a:r>
                      <a:r>
                        <a:rPr sz="2350" spc="45" dirty="0">
                          <a:latin typeface="Segoe UI"/>
                          <a:cs typeface="Segoe UI"/>
                        </a:rPr>
                        <a:t> </a:t>
                      </a:r>
                      <a:r>
                        <a:rPr sz="2350" dirty="0">
                          <a:latin typeface="Segoe UI"/>
                          <a:cs typeface="Segoe UI"/>
                        </a:rPr>
                        <a:t>FL,</a:t>
                      </a:r>
                      <a:r>
                        <a:rPr sz="2350" spc="30" dirty="0">
                          <a:latin typeface="Segoe UI"/>
                          <a:cs typeface="Segoe UI"/>
                        </a:rPr>
                        <a:t> </a:t>
                      </a:r>
                      <a:r>
                        <a:rPr sz="2350" spc="-25" dirty="0">
                          <a:latin typeface="Segoe UI"/>
                          <a:cs typeface="Segoe UI"/>
                        </a:rPr>
                        <a:t>KY, </a:t>
                      </a:r>
                      <a:r>
                        <a:rPr sz="2350" dirty="0">
                          <a:latin typeface="Segoe UI"/>
                          <a:cs typeface="Segoe UI"/>
                        </a:rPr>
                        <a:t>MO,</a:t>
                      </a:r>
                      <a:r>
                        <a:rPr sz="2350" spc="40" dirty="0">
                          <a:latin typeface="Segoe UI"/>
                          <a:cs typeface="Segoe UI"/>
                        </a:rPr>
                        <a:t> </a:t>
                      </a:r>
                      <a:r>
                        <a:rPr sz="2350" spc="-25" dirty="0">
                          <a:latin typeface="Segoe UI"/>
                          <a:cs typeface="Segoe UI"/>
                        </a:rPr>
                        <a:t>WV</a:t>
                      </a:r>
                      <a:endParaRPr sz="2350">
                        <a:latin typeface="Segoe UI"/>
                        <a:cs typeface="Segoe UI"/>
                      </a:endParaRPr>
                    </a:p>
                  </a:txBody>
                  <a:tcPr marL="0" marR="0" marT="914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L="465455">
                        <a:lnSpc>
                          <a:spcPct val="100000"/>
                        </a:lnSpc>
                        <a:spcBef>
                          <a:spcPts val="775"/>
                        </a:spcBef>
                      </a:pPr>
                      <a:r>
                        <a:rPr sz="2350" dirty="0">
                          <a:solidFill>
                            <a:srgbClr val="BD2E37"/>
                          </a:solidFill>
                          <a:latin typeface="Segoe UI"/>
                          <a:cs typeface="Segoe UI"/>
                        </a:rPr>
                        <a:t>CA</a:t>
                      </a:r>
                      <a:r>
                        <a:rPr sz="2350" dirty="0">
                          <a:latin typeface="Segoe UI"/>
                          <a:cs typeface="Segoe UI"/>
                        </a:rPr>
                        <a:t>,</a:t>
                      </a:r>
                      <a:r>
                        <a:rPr sz="2350" spc="55" dirty="0">
                          <a:latin typeface="Segoe UI"/>
                          <a:cs typeface="Segoe UI"/>
                        </a:rPr>
                        <a:t> </a:t>
                      </a:r>
                      <a:r>
                        <a:rPr sz="2350" dirty="0">
                          <a:solidFill>
                            <a:srgbClr val="BD2E37"/>
                          </a:solidFill>
                          <a:latin typeface="Segoe UI"/>
                          <a:cs typeface="Segoe UI"/>
                        </a:rPr>
                        <a:t>CO</a:t>
                      </a:r>
                      <a:r>
                        <a:rPr sz="2350" dirty="0">
                          <a:latin typeface="Segoe UI"/>
                          <a:cs typeface="Segoe UI"/>
                        </a:rPr>
                        <a:t>,</a:t>
                      </a:r>
                      <a:r>
                        <a:rPr sz="2350" spc="55" dirty="0">
                          <a:latin typeface="Segoe UI"/>
                          <a:cs typeface="Segoe UI"/>
                        </a:rPr>
                        <a:t> </a:t>
                      </a:r>
                      <a:r>
                        <a:rPr sz="2350" spc="-25" dirty="0">
                          <a:latin typeface="Segoe UI"/>
                          <a:cs typeface="Segoe UI"/>
                        </a:rPr>
                        <a:t>IN,</a:t>
                      </a:r>
                      <a:endParaRPr sz="2350">
                        <a:latin typeface="Segoe UI"/>
                        <a:cs typeface="Segoe UI"/>
                      </a:endParaRPr>
                    </a:p>
                    <a:p>
                      <a:pPr marL="459105" marR="241300" indent="-68580">
                        <a:lnSpc>
                          <a:spcPts val="2870"/>
                        </a:lnSpc>
                        <a:spcBef>
                          <a:spcPts val="100"/>
                        </a:spcBef>
                      </a:pPr>
                      <a:r>
                        <a:rPr sz="2350" dirty="0">
                          <a:solidFill>
                            <a:srgbClr val="BD2E37"/>
                          </a:solidFill>
                          <a:latin typeface="Segoe UI"/>
                          <a:cs typeface="Segoe UI"/>
                        </a:rPr>
                        <a:t>KY</a:t>
                      </a:r>
                      <a:r>
                        <a:rPr sz="2350" dirty="0">
                          <a:latin typeface="Segoe UI"/>
                          <a:cs typeface="Segoe UI"/>
                        </a:rPr>
                        <a:t>,</a:t>
                      </a:r>
                      <a:r>
                        <a:rPr sz="2350" spc="30" dirty="0">
                          <a:latin typeface="Segoe UI"/>
                          <a:cs typeface="Segoe UI"/>
                        </a:rPr>
                        <a:t> </a:t>
                      </a:r>
                      <a:r>
                        <a:rPr sz="2350" dirty="0">
                          <a:latin typeface="Segoe UI"/>
                          <a:cs typeface="Segoe UI"/>
                        </a:rPr>
                        <a:t>LA,</a:t>
                      </a:r>
                      <a:r>
                        <a:rPr sz="2350" spc="50" dirty="0">
                          <a:latin typeface="Segoe UI"/>
                          <a:cs typeface="Segoe UI"/>
                        </a:rPr>
                        <a:t> </a:t>
                      </a:r>
                      <a:r>
                        <a:rPr sz="2350" spc="-25" dirty="0">
                          <a:latin typeface="Segoe UI"/>
                          <a:cs typeface="Segoe UI"/>
                        </a:rPr>
                        <a:t>MO, </a:t>
                      </a:r>
                      <a:r>
                        <a:rPr sz="2350" dirty="0">
                          <a:latin typeface="Segoe UI"/>
                          <a:cs typeface="Segoe UI"/>
                        </a:rPr>
                        <a:t>MT,</a:t>
                      </a:r>
                      <a:r>
                        <a:rPr sz="2350" spc="45" dirty="0">
                          <a:latin typeface="Segoe UI"/>
                          <a:cs typeface="Segoe UI"/>
                        </a:rPr>
                        <a:t> </a:t>
                      </a:r>
                      <a:r>
                        <a:rPr sz="2350" dirty="0">
                          <a:latin typeface="Segoe UI"/>
                          <a:cs typeface="Segoe UI"/>
                        </a:rPr>
                        <a:t>NV,</a:t>
                      </a:r>
                      <a:r>
                        <a:rPr sz="2350" spc="50" dirty="0">
                          <a:latin typeface="Segoe UI"/>
                          <a:cs typeface="Segoe UI"/>
                        </a:rPr>
                        <a:t> </a:t>
                      </a:r>
                      <a:r>
                        <a:rPr sz="2350" spc="-25" dirty="0">
                          <a:latin typeface="Segoe UI"/>
                          <a:cs typeface="Segoe UI"/>
                        </a:rPr>
                        <a:t>NJ</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L="1143635">
                        <a:lnSpc>
                          <a:spcPct val="100000"/>
                        </a:lnSpc>
                        <a:spcBef>
                          <a:spcPts val="775"/>
                        </a:spcBef>
                      </a:pPr>
                      <a:r>
                        <a:rPr sz="2350" dirty="0">
                          <a:latin typeface="Segoe UI"/>
                          <a:cs typeface="Segoe UI"/>
                        </a:rPr>
                        <a:t>IN,</a:t>
                      </a:r>
                      <a:r>
                        <a:rPr sz="2350" spc="35" dirty="0">
                          <a:latin typeface="Segoe UI"/>
                          <a:cs typeface="Segoe UI"/>
                        </a:rPr>
                        <a:t> </a:t>
                      </a:r>
                      <a:r>
                        <a:rPr sz="2350" spc="-25" dirty="0">
                          <a:latin typeface="Segoe UI"/>
                          <a:cs typeface="Segoe UI"/>
                        </a:rPr>
                        <a:t>LA</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R="241300" algn="r">
                        <a:lnSpc>
                          <a:spcPct val="100000"/>
                        </a:lnSpc>
                        <a:spcBef>
                          <a:spcPts val="775"/>
                        </a:spcBef>
                      </a:pPr>
                      <a:r>
                        <a:rPr sz="2350" spc="-25" dirty="0">
                          <a:latin typeface="Segoe UI"/>
                          <a:cs typeface="Segoe UI"/>
                        </a:rPr>
                        <a:t>IA</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L="633730">
                        <a:lnSpc>
                          <a:spcPct val="100000"/>
                        </a:lnSpc>
                        <a:spcBef>
                          <a:spcPts val="775"/>
                        </a:spcBef>
                      </a:pPr>
                      <a:r>
                        <a:rPr sz="2350" dirty="0">
                          <a:latin typeface="Segoe UI"/>
                          <a:cs typeface="Segoe UI"/>
                        </a:rPr>
                        <a:t>FL,</a:t>
                      </a:r>
                      <a:r>
                        <a:rPr sz="2350" spc="20" dirty="0">
                          <a:latin typeface="Segoe UI"/>
                          <a:cs typeface="Segoe UI"/>
                        </a:rPr>
                        <a:t> </a:t>
                      </a:r>
                      <a:r>
                        <a:rPr sz="2350" spc="-35" dirty="0">
                          <a:latin typeface="Segoe UI"/>
                          <a:cs typeface="Segoe UI"/>
                        </a:rPr>
                        <a:t>TX</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L="1750695">
                        <a:lnSpc>
                          <a:spcPct val="100000"/>
                        </a:lnSpc>
                        <a:spcBef>
                          <a:spcPts val="775"/>
                        </a:spcBef>
                      </a:pPr>
                      <a:r>
                        <a:rPr sz="2350" dirty="0">
                          <a:latin typeface="Segoe UI"/>
                          <a:cs typeface="Segoe UI"/>
                        </a:rPr>
                        <a:t>SC,</a:t>
                      </a:r>
                      <a:r>
                        <a:rPr sz="2350" spc="40" dirty="0">
                          <a:latin typeface="Segoe UI"/>
                          <a:cs typeface="Segoe UI"/>
                        </a:rPr>
                        <a:t> </a:t>
                      </a:r>
                      <a:r>
                        <a:rPr sz="2350" spc="-25" dirty="0">
                          <a:solidFill>
                            <a:srgbClr val="BD2E37"/>
                          </a:solidFill>
                          <a:latin typeface="Segoe UI"/>
                          <a:cs typeface="Segoe UI"/>
                        </a:rPr>
                        <a:t>VA</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tc>
                  <a:txBody>
                    <a:bodyPr/>
                    <a:lstStyle/>
                    <a:p>
                      <a:pPr marL="835660">
                        <a:lnSpc>
                          <a:spcPct val="100000"/>
                        </a:lnSpc>
                        <a:spcBef>
                          <a:spcPts val="775"/>
                        </a:spcBef>
                      </a:pPr>
                      <a:r>
                        <a:rPr sz="2350" dirty="0">
                          <a:latin typeface="Segoe UI"/>
                          <a:cs typeface="Segoe UI"/>
                        </a:rPr>
                        <a:t>FL,</a:t>
                      </a:r>
                      <a:r>
                        <a:rPr sz="2350" spc="25" dirty="0">
                          <a:latin typeface="Segoe UI"/>
                          <a:cs typeface="Segoe UI"/>
                        </a:rPr>
                        <a:t> </a:t>
                      </a:r>
                      <a:r>
                        <a:rPr sz="2350" spc="-25" dirty="0">
                          <a:latin typeface="Segoe UI"/>
                          <a:cs typeface="Segoe UI"/>
                        </a:rPr>
                        <a:t>MO</a:t>
                      </a:r>
                      <a:endParaRPr sz="2350">
                        <a:latin typeface="Segoe UI"/>
                        <a:cs typeface="Segoe UI"/>
                      </a:endParaRPr>
                    </a:p>
                  </a:txBody>
                  <a:tcPr marL="0" marR="0" marT="9842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2E8"/>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3CB73-28D2-3DBC-FBFB-20679D7E2BBE}"/>
              </a:ext>
            </a:extLst>
          </p:cNvPr>
          <p:cNvSpPr>
            <a:spLocks noGrp="1"/>
          </p:cNvSpPr>
          <p:nvPr>
            <p:ph type="title"/>
          </p:nvPr>
        </p:nvSpPr>
        <p:spPr>
          <a:xfrm>
            <a:off x="499820" y="305845"/>
            <a:ext cx="15627985" cy="838691"/>
          </a:xfrm>
        </p:spPr>
        <p:txBody>
          <a:bodyPr/>
          <a:lstStyle/>
          <a:p>
            <a:r>
              <a:rPr lang="en-US" dirty="0"/>
              <a:t>Is Public Opinion Always Against Us?</a:t>
            </a:r>
          </a:p>
        </p:txBody>
      </p:sp>
      <p:pic>
        <p:nvPicPr>
          <p:cNvPr id="1026" name="Picture 13" descr="A close-up of a text&#10;&#10;Description automatically generated">
            <a:extLst>
              <a:ext uri="{FF2B5EF4-FFF2-40B4-BE49-F238E27FC236}">
                <a16:creationId xmlns:a16="http://schemas.microsoft.com/office/drawing/2014/main" id="{7A037CF0-F427-EB41-D57F-901DCBF61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 y="3444875"/>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2" descr="A screenshot of a website&#10;&#10;Description automatically generated">
            <a:extLst>
              <a:ext uri="{FF2B5EF4-FFF2-40B4-BE49-F238E27FC236}">
                <a16:creationId xmlns:a16="http://schemas.microsoft.com/office/drawing/2014/main" id="{8731F6DC-3D45-7671-62B2-E15D5808C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2450" y="3063875"/>
            <a:ext cx="90678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39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2333" rIns="0" bIns="0" rtlCol="0">
            <a:spAutoFit/>
          </a:bodyPr>
          <a:lstStyle/>
          <a:p>
            <a:pPr marL="941069">
              <a:lnSpc>
                <a:spcPct val="100000"/>
              </a:lnSpc>
              <a:spcBef>
                <a:spcPts val="90"/>
              </a:spcBef>
            </a:pPr>
            <a:r>
              <a:rPr dirty="0"/>
              <a:t>State</a:t>
            </a:r>
            <a:r>
              <a:rPr spc="-125" dirty="0"/>
              <a:t> </a:t>
            </a:r>
            <a:r>
              <a:rPr dirty="0"/>
              <a:t>Level</a:t>
            </a:r>
            <a:r>
              <a:rPr spc="-114" dirty="0"/>
              <a:t> </a:t>
            </a:r>
            <a:r>
              <a:rPr dirty="0"/>
              <a:t>Review</a:t>
            </a:r>
            <a:r>
              <a:rPr spc="-120" dirty="0"/>
              <a:t> </a:t>
            </a:r>
            <a:r>
              <a:rPr dirty="0"/>
              <a:t>–</a:t>
            </a:r>
            <a:r>
              <a:rPr spc="-120" dirty="0"/>
              <a:t> </a:t>
            </a:r>
            <a:r>
              <a:rPr dirty="0"/>
              <a:t>2023</a:t>
            </a:r>
            <a:r>
              <a:rPr spc="-125" dirty="0"/>
              <a:t> </a:t>
            </a:r>
            <a:r>
              <a:rPr spc="-10" dirty="0"/>
              <a:t>WINS*</a:t>
            </a:r>
          </a:p>
        </p:txBody>
      </p:sp>
      <p:sp>
        <p:nvSpPr>
          <p:cNvPr id="3" name="object 3"/>
          <p:cNvSpPr txBox="1"/>
          <p:nvPr/>
        </p:nvSpPr>
        <p:spPr>
          <a:xfrm>
            <a:off x="625643" y="5016935"/>
            <a:ext cx="3627754" cy="4076700"/>
          </a:xfrm>
          <a:prstGeom prst="rect">
            <a:avLst/>
          </a:prstGeom>
        </p:spPr>
        <p:txBody>
          <a:bodyPr vert="horz" wrap="square" lIns="0" tIns="12700" rIns="0" bIns="0" rtlCol="0">
            <a:spAutoFit/>
          </a:bodyPr>
          <a:lstStyle/>
          <a:p>
            <a:pPr marL="635" algn="ctr">
              <a:lnSpc>
                <a:spcPts val="5240"/>
              </a:lnSpc>
              <a:spcBef>
                <a:spcPts val="100"/>
              </a:spcBef>
            </a:pPr>
            <a:r>
              <a:rPr sz="4450" spc="-20" dirty="0">
                <a:solidFill>
                  <a:srgbClr val="BD2E37"/>
                </a:solidFill>
                <a:latin typeface="Arial Black"/>
                <a:cs typeface="Arial Black"/>
              </a:rPr>
              <a:t>Iowa</a:t>
            </a:r>
            <a:endParaRPr sz="4450">
              <a:latin typeface="Arial Black"/>
              <a:cs typeface="Arial Black"/>
            </a:endParaRPr>
          </a:p>
          <a:p>
            <a:pPr marL="12065" marR="5080" indent="635" algn="ctr">
              <a:lnSpc>
                <a:spcPts val="2940"/>
              </a:lnSpc>
              <a:spcBef>
                <a:spcPts val="250"/>
              </a:spcBef>
            </a:pPr>
            <a:r>
              <a:rPr sz="2700" dirty="0">
                <a:latin typeface="Calibri"/>
                <a:cs typeface="Calibri"/>
              </a:rPr>
              <a:t>SF</a:t>
            </a:r>
            <a:r>
              <a:rPr sz="2700" spc="-10" dirty="0">
                <a:latin typeface="Calibri"/>
                <a:cs typeface="Calibri"/>
              </a:rPr>
              <a:t> </a:t>
            </a:r>
            <a:r>
              <a:rPr sz="2700" dirty="0">
                <a:latin typeface="Calibri"/>
                <a:cs typeface="Calibri"/>
              </a:rPr>
              <a:t>228:</a:t>
            </a:r>
            <a:r>
              <a:rPr sz="2700" spc="10" dirty="0">
                <a:latin typeface="Calibri"/>
                <a:cs typeface="Calibri"/>
              </a:rPr>
              <a:t> </a:t>
            </a:r>
            <a:r>
              <a:rPr sz="2700" dirty="0">
                <a:latin typeface="Calibri"/>
                <a:cs typeface="Calibri"/>
              </a:rPr>
              <a:t>Legislation </a:t>
            </a:r>
            <a:r>
              <a:rPr sz="2700" spc="-20" dirty="0">
                <a:latin typeface="Calibri"/>
                <a:cs typeface="Calibri"/>
              </a:rPr>
              <a:t>that </a:t>
            </a:r>
            <a:r>
              <a:rPr sz="2700" dirty="0">
                <a:latin typeface="Calibri"/>
                <a:cs typeface="Calibri"/>
              </a:rPr>
              <a:t>caps</a:t>
            </a:r>
            <a:r>
              <a:rPr sz="2700" spc="-5" dirty="0">
                <a:latin typeface="Calibri"/>
                <a:cs typeface="Calibri"/>
              </a:rPr>
              <a:t> </a:t>
            </a:r>
            <a:r>
              <a:rPr sz="2700" spc="-10" dirty="0">
                <a:latin typeface="Calibri"/>
                <a:cs typeface="Calibri"/>
              </a:rPr>
              <a:t>noneconomic </a:t>
            </a:r>
            <a:r>
              <a:rPr sz="2700" dirty="0">
                <a:latin typeface="Calibri"/>
                <a:cs typeface="Calibri"/>
              </a:rPr>
              <a:t>damages</a:t>
            </a:r>
            <a:r>
              <a:rPr sz="2700" spc="-20" dirty="0">
                <a:latin typeface="Calibri"/>
                <a:cs typeface="Calibri"/>
              </a:rPr>
              <a:t> </a:t>
            </a:r>
            <a:r>
              <a:rPr sz="2700" dirty="0">
                <a:latin typeface="Calibri"/>
                <a:cs typeface="Calibri"/>
              </a:rPr>
              <a:t>and</a:t>
            </a:r>
            <a:r>
              <a:rPr sz="2700" spc="-5" dirty="0">
                <a:latin typeface="Calibri"/>
                <a:cs typeface="Calibri"/>
              </a:rPr>
              <a:t> </a:t>
            </a:r>
            <a:r>
              <a:rPr sz="2700" dirty="0">
                <a:latin typeface="Calibri"/>
                <a:cs typeface="Calibri"/>
              </a:rPr>
              <a:t>limits </a:t>
            </a:r>
            <a:r>
              <a:rPr sz="2700" spc="-10" dirty="0">
                <a:latin typeface="Calibri"/>
                <a:cs typeface="Calibri"/>
              </a:rPr>
              <a:t>direct </a:t>
            </a:r>
            <a:r>
              <a:rPr sz="2700" dirty="0">
                <a:latin typeface="Calibri"/>
                <a:cs typeface="Calibri"/>
              </a:rPr>
              <a:t>negligence</a:t>
            </a:r>
            <a:r>
              <a:rPr sz="2700" spc="-5" dirty="0">
                <a:latin typeface="Calibri"/>
                <a:cs typeface="Calibri"/>
              </a:rPr>
              <a:t> </a:t>
            </a:r>
            <a:r>
              <a:rPr sz="2700" dirty="0">
                <a:latin typeface="Calibri"/>
                <a:cs typeface="Calibri"/>
              </a:rPr>
              <a:t>claims</a:t>
            </a:r>
            <a:r>
              <a:rPr sz="2700" spc="10" dirty="0">
                <a:latin typeface="Calibri"/>
                <a:cs typeface="Calibri"/>
              </a:rPr>
              <a:t> </a:t>
            </a:r>
            <a:r>
              <a:rPr sz="2700" spc="-10" dirty="0">
                <a:latin typeface="Calibri"/>
                <a:cs typeface="Calibri"/>
              </a:rPr>
              <a:t>(e.g., </a:t>
            </a:r>
            <a:r>
              <a:rPr sz="2700" dirty="0">
                <a:latin typeface="Calibri"/>
                <a:cs typeface="Calibri"/>
              </a:rPr>
              <a:t>negligent</a:t>
            </a:r>
            <a:r>
              <a:rPr sz="2700" spc="-15" dirty="0">
                <a:latin typeface="Calibri"/>
                <a:cs typeface="Calibri"/>
              </a:rPr>
              <a:t> </a:t>
            </a:r>
            <a:r>
              <a:rPr sz="2700" dirty="0">
                <a:latin typeface="Calibri"/>
                <a:cs typeface="Calibri"/>
              </a:rPr>
              <a:t>hiring) </a:t>
            </a:r>
            <a:r>
              <a:rPr sz="2700" spc="-10" dirty="0">
                <a:latin typeface="Calibri"/>
                <a:cs typeface="Calibri"/>
              </a:rPr>
              <a:t>against </a:t>
            </a:r>
            <a:r>
              <a:rPr sz="2700" dirty="0">
                <a:latin typeface="Calibri"/>
                <a:cs typeface="Calibri"/>
              </a:rPr>
              <a:t>the</a:t>
            </a:r>
            <a:r>
              <a:rPr sz="2700" spc="-20" dirty="0">
                <a:latin typeface="Calibri"/>
                <a:cs typeface="Calibri"/>
              </a:rPr>
              <a:t> </a:t>
            </a:r>
            <a:r>
              <a:rPr sz="2700" dirty="0">
                <a:latin typeface="Calibri"/>
                <a:cs typeface="Calibri"/>
              </a:rPr>
              <a:t>motor</a:t>
            </a:r>
            <a:r>
              <a:rPr sz="2700" spc="-5" dirty="0">
                <a:latin typeface="Calibri"/>
                <a:cs typeface="Calibri"/>
              </a:rPr>
              <a:t> </a:t>
            </a:r>
            <a:r>
              <a:rPr sz="2700" dirty="0">
                <a:latin typeface="Calibri"/>
                <a:cs typeface="Calibri"/>
              </a:rPr>
              <a:t>carrier</a:t>
            </a:r>
            <a:r>
              <a:rPr sz="2700" spc="-10" dirty="0">
                <a:latin typeface="Calibri"/>
                <a:cs typeface="Calibri"/>
              </a:rPr>
              <a:t> </a:t>
            </a:r>
            <a:r>
              <a:rPr sz="2700" spc="-20" dirty="0">
                <a:latin typeface="Calibri"/>
                <a:cs typeface="Calibri"/>
              </a:rPr>
              <a:t>when </a:t>
            </a:r>
            <a:r>
              <a:rPr sz="2700" dirty="0">
                <a:latin typeface="Calibri"/>
                <a:cs typeface="Calibri"/>
              </a:rPr>
              <a:t>vicarious</a:t>
            </a:r>
            <a:r>
              <a:rPr sz="2700" spc="-15" dirty="0">
                <a:latin typeface="Calibri"/>
                <a:cs typeface="Calibri"/>
              </a:rPr>
              <a:t> </a:t>
            </a:r>
            <a:r>
              <a:rPr sz="2700" dirty="0">
                <a:latin typeface="Calibri"/>
                <a:cs typeface="Calibri"/>
              </a:rPr>
              <a:t>liability </a:t>
            </a:r>
            <a:r>
              <a:rPr sz="2700" spc="-25" dirty="0">
                <a:latin typeface="Calibri"/>
                <a:cs typeface="Calibri"/>
              </a:rPr>
              <a:t>for </a:t>
            </a:r>
            <a:r>
              <a:rPr sz="2700" dirty="0">
                <a:latin typeface="Calibri"/>
                <a:cs typeface="Calibri"/>
              </a:rPr>
              <a:t>driver’s negligence</a:t>
            </a:r>
            <a:r>
              <a:rPr sz="2700" spc="-5" dirty="0">
                <a:latin typeface="Calibri"/>
                <a:cs typeface="Calibri"/>
              </a:rPr>
              <a:t> </a:t>
            </a:r>
            <a:r>
              <a:rPr sz="2700" spc="-25" dirty="0">
                <a:latin typeface="Calibri"/>
                <a:cs typeface="Calibri"/>
              </a:rPr>
              <a:t>is </a:t>
            </a:r>
            <a:r>
              <a:rPr sz="2700" spc="-10" dirty="0">
                <a:latin typeface="Calibri"/>
                <a:cs typeface="Calibri"/>
              </a:rPr>
              <a:t>admitted</a:t>
            </a:r>
            <a:endParaRPr sz="2700">
              <a:latin typeface="Calibri"/>
              <a:cs typeface="Calibri"/>
            </a:endParaRPr>
          </a:p>
        </p:txBody>
      </p:sp>
      <p:sp>
        <p:nvSpPr>
          <p:cNvPr id="4" name="object 4"/>
          <p:cNvSpPr txBox="1"/>
          <p:nvPr/>
        </p:nvSpPr>
        <p:spPr>
          <a:xfrm>
            <a:off x="4600214" y="4741186"/>
            <a:ext cx="3423920" cy="4700270"/>
          </a:xfrm>
          <a:prstGeom prst="rect">
            <a:avLst/>
          </a:prstGeom>
        </p:spPr>
        <p:txBody>
          <a:bodyPr vert="horz" wrap="square" lIns="0" tIns="270510" rIns="0" bIns="0" rtlCol="0">
            <a:spAutoFit/>
          </a:bodyPr>
          <a:lstStyle/>
          <a:p>
            <a:pPr marL="635" algn="ctr">
              <a:lnSpc>
                <a:spcPct val="100000"/>
              </a:lnSpc>
              <a:spcBef>
                <a:spcPts val="2130"/>
              </a:spcBef>
            </a:pPr>
            <a:r>
              <a:rPr sz="4250" spc="-10" dirty="0">
                <a:solidFill>
                  <a:srgbClr val="BD2E37"/>
                </a:solidFill>
                <a:latin typeface="Arial Black"/>
                <a:cs typeface="Arial Black"/>
              </a:rPr>
              <a:t>Florida</a:t>
            </a:r>
            <a:endParaRPr sz="4250">
              <a:latin typeface="Arial Black"/>
              <a:cs typeface="Arial Black"/>
            </a:endParaRPr>
          </a:p>
          <a:p>
            <a:pPr algn="ctr">
              <a:lnSpc>
                <a:spcPts val="2765"/>
              </a:lnSpc>
              <a:spcBef>
                <a:spcPts val="1295"/>
              </a:spcBef>
            </a:pPr>
            <a:r>
              <a:rPr sz="2700" dirty="0">
                <a:latin typeface="Arial"/>
                <a:cs typeface="Arial"/>
              </a:rPr>
              <a:t>HB</a:t>
            </a:r>
            <a:r>
              <a:rPr sz="2700" spc="5" dirty="0">
                <a:latin typeface="Arial"/>
                <a:cs typeface="Arial"/>
              </a:rPr>
              <a:t> </a:t>
            </a:r>
            <a:r>
              <a:rPr sz="2700" dirty="0">
                <a:latin typeface="Arial"/>
                <a:cs typeface="Arial"/>
              </a:rPr>
              <a:t>837: </a:t>
            </a:r>
            <a:r>
              <a:rPr sz="2700" spc="-10" dirty="0">
                <a:latin typeface="Arial"/>
                <a:cs typeface="Arial"/>
              </a:rPr>
              <a:t>Legislation</a:t>
            </a:r>
            <a:endParaRPr sz="2700">
              <a:latin typeface="Arial"/>
              <a:cs typeface="Arial"/>
            </a:endParaRPr>
          </a:p>
          <a:p>
            <a:pPr algn="ctr">
              <a:lnSpc>
                <a:spcPts val="2285"/>
              </a:lnSpc>
            </a:pPr>
            <a:r>
              <a:rPr sz="2700" dirty="0">
                <a:latin typeface="Arial"/>
                <a:cs typeface="Arial"/>
              </a:rPr>
              <a:t>that</a:t>
            </a:r>
            <a:r>
              <a:rPr sz="2700" spc="-5" dirty="0">
                <a:latin typeface="Arial"/>
                <a:cs typeface="Arial"/>
              </a:rPr>
              <a:t> </a:t>
            </a:r>
            <a:r>
              <a:rPr sz="2700" dirty="0">
                <a:latin typeface="Arial"/>
                <a:cs typeface="Arial"/>
              </a:rPr>
              <a:t>shortens </a:t>
            </a:r>
            <a:r>
              <a:rPr sz="2700" spc="-25" dirty="0">
                <a:latin typeface="Arial"/>
                <a:cs typeface="Arial"/>
              </a:rPr>
              <a:t>the</a:t>
            </a:r>
            <a:endParaRPr sz="2700">
              <a:latin typeface="Arial"/>
              <a:cs typeface="Arial"/>
            </a:endParaRPr>
          </a:p>
          <a:p>
            <a:pPr marL="1270" algn="ctr">
              <a:lnSpc>
                <a:spcPts val="2285"/>
              </a:lnSpc>
            </a:pPr>
            <a:r>
              <a:rPr sz="2700" dirty="0">
                <a:latin typeface="Arial"/>
                <a:cs typeface="Arial"/>
              </a:rPr>
              <a:t>statute</a:t>
            </a:r>
            <a:r>
              <a:rPr sz="2700" spc="-25" dirty="0">
                <a:latin typeface="Arial"/>
                <a:cs typeface="Arial"/>
              </a:rPr>
              <a:t> </a:t>
            </a:r>
            <a:r>
              <a:rPr sz="2700" dirty="0">
                <a:latin typeface="Arial"/>
                <a:cs typeface="Arial"/>
              </a:rPr>
              <a:t>of</a:t>
            </a:r>
            <a:r>
              <a:rPr sz="2700" spc="-15" dirty="0">
                <a:latin typeface="Arial"/>
                <a:cs typeface="Arial"/>
              </a:rPr>
              <a:t> </a:t>
            </a:r>
            <a:r>
              <a:rPr sz="2700" spc="-10" dirty="0">
                <a:latin typeface="Arial"/>
                <a:cs typeface="Arial"/>
              </a:rPr>
              <a:t>limitations,</a:t>
            </a:r>
            <a:endParaRPr sz="2700">
              <a:latin typeface="Arial"/>
              <a:cs typeface="Arial"/>
            </a:endParaRPr>
          </a:p>
          <a:p>
            <a:pPr algn="ctr">
              <a:lnSpc>
                <a:spcPts val="2285"/>
              </a:lnSpc>
            </a:pPr>
            <a:r>
              <a:rPr sz="2700" dirty="0">
                <a:latin typeface="Arial"/>
                <a:cs typeface="Arial"/>
              </a:rPr>
              <a:t>alters the</a:t>
            </a:r>
            <a:r>
              <a:rPr sz="2700" spc="-5" dirty="0">
                <a:latin typeface="Arial"/>
                <a:cs typeface="Arial"/>
              </a:rPr>
              <a:t> </a:t>
            </a:r>
            <a:r>
              <a:rPr sz="2700" spc="-10" dirty="0">
                <a:latin typeface="Arial"/>
                <a:cs typeface="Arial"/>
              </a:rPr>
              <a:t>comparative</a:t>
            </a:r>
            <a:endParaRPr sz="2700">
              <a:latin typeface="Arial"/>
              <a:cs typeface="Arial"/>
            </a:endParaRPr>
          </a:p>
          <a:p>
            <a:pPr algn="ctr">
              <a:lnSpc>
                <a:spcPts val="2285"/>
              </a:lnSpc>
            </a:pPr>
            <a:r>
              <a:rPr sz="2700" dirty="0">
                <a:latin typeface="Arial"/>
                <a:cs typeface="Arial"/>
              </a:rPr>
              <a:t>fault</a:t>
            </a:r>
            <a:r>
              <a:rPr sz="2700" spc="-5" dirty="0">
                <a:latin typeface="Arial"/>
                <a:cs typeface="Arial"/>
              </a:rPr>
              <a:t> </a:t>
            </a:r>
            <a:r>
              <a:rPr sz="2700" dirty="0">
                <a:latin typeface="Arial"/>
                <a:cs typeface="Arial"/>
              </a:rPr>
              <a:t>system</a:t>
            </a:r>
            <a:r>
              <a:rPr sz="2700" spc="-5" dirty="0">
                <a:latin typeface="Arial"/>
                <a:cs typeface="Arial"/>
              </a:rPr>
              <a:t> </a:t>
            </a:r>
            <a:r>
              <a:rPr sz="2700" dirty="0">
                <a:latin typeface="Arial"/>
                <a:cs typeface="Arial"/>
              </a:rPr>
              <a:t>to </a:t>
            </a:r>
            <a:r>
              <a:rPr sz="2700" spc="-50" dirty="0">
                <a:latin typeface="Arial"/>
                <a:cs typeface="Arial"/>
              </a:rPr>
              <a:t>a</a:t>
            </a:r>
            <a:endParaRPr sz="2700">
              <a:latin typeface="Arial"/>
              <a:cs typeface="Arial"/>
            </a:endParaRPr>
          </a:p>
          <a:p>
            <a:pPr algn="ctr">
              <a:lnSpc>
                <a:spcPts val="2285"/>
              </a:lnSpc>
            </a:pPr>
            <a:r>
              <a:rPr sz="2700" dirty="0">
                <a:latin typeface="Arial"/>
                <a:cs typeface="Arial"/>
              </a:rPr>
              <a:t>modified</a:t>
            </a:r>
            <a:r>
              <a:rPr sz="2700" spc="-25" dirty="0">
                <a:latin typeface="Arial"/>
                <a:cs typeface="Arial"/>
              </a:rPr>
              <a:t> </a:t>
            </a:r>
            <a:r>
              <a:rPr sz="2700" spc="-10" dirty="0">
                <a:latin typeface="Arial"/>
                <a:cs typeface="Arial"/>
              </a:rPr>
              <a:t>comparative</a:t>
            </a:r>
            <a:endParaRPr sz="2700">
              <a:latin typeface="Arial"/>
              <a:cs typeface="Arial"/>
            </a:endParaRPr>
          </a:p>
          <a:p>
            <a:pPr algn="ctr">
              <a:lnSpc>
                <a:spcPts val="2285"/>
              </a:lnSpc>
            </a:pPr>
            <a:r>
              <a:rPr sz="2700" dirty="0">
                <a:latin typeface="Arial"/>
                <a:cs typeface="Arial"/>
              </a:rPr>
              <a:t>negligence</a:t>
            </a:r>
            <a:r>
              <a:rPr sz="2700" spc="-25" dirty="0">
                <a:latin typeface="Arial"/>
                <a:cs typeface="Arial"/>
              </a:rPr>
              <a:t> </a:t>
            </a:r>
            <a:r>
              <a:rPr sz="2700" spc="-10" dirty="0">
                <a:latin typeface="Arial"/>
                <a:cs typeface="Arial"/>
              </a:rPr>
              <a:t>system,</a:t>
            </a:r>
            <a:endParaRPr sz="2700">
              <a:latin typeface="Arial"/>
              <a:cs typeface="Arial"/>
            </a:endParaRPr>
          </a:p>
          <a:p>
            <a:pPr algn="ctr">
              <a:lnSpc>
                <a:spcPts val="2285"/>
              </a:lnSpc>
            </a:pPr>
            <a:r>
              <a:rPr sz="2700" dirty="0">
                <a:latin typeface="Arial"/>
                <a:cs typeface="Arial"/>
              </a:rPr>
              <a:t>and allows</a:t>
            </a:r>
            <a:r>
              <a:rPr sz="2700" spc="10" dirty="0">
                <a:latin typeface="Arial"/>
                <a:cs typeface="Arial"/>
              </a:rPr>
              <a:t> </a:t>
            </a:r>
            <a:r>
              <a:rPr sz="2700" spc="-10" dirty="0">
                <a:latin typeface="Arial"/>
                <a:cs typeface="Arial"/>
              </a:rPr>
              <a:t>evidence</a:t>
            </a:r>
            <a:endParaRPr sz="2700">
              <a:latin typeface="Arial"/>
              <a:cs typeface="Arial"/>
            </a:endParaRPr>
          </a:p>
          <a:p>
            <a:pPr algn="ctr">
              <a:lnSpc>
                <a:spcPts val="2285"/>
              </a:lnSpc>
            </a:pPr>
            <a:r>
              <a:rPr sz="2700" dirty="0">
                <a:latin typeface="Arial"/>
                <a:cs typeface="Arial"/>
              </a:rPr>
              <a:t>of</a:t>
            </a:r>
            <a:r>
              <a:rPr sz="2700" spc="-20" dirty="0">
                <a:latin typeface="Arial"/>
                <a:cs typeface="Arial"/>
              </a:rPr>
              <a:t> </a:t>
            </a:r>
            <a:r>
              <a:rPr sz="2700" dirty="0">
                <a:latin typeface="Arial"/>
                <a:cs typeface="Arial"/>
              </a:rPr>
              <a:t>medical </a:t>
            </a:r>
            <a:r>
              <a:rPr sz="2700" spc="-10" dirty="0">
                <a:latin typeface="Arial"/>
                <a:cs typeface="Arial"/>
              </a:rPr>
              <a:t>amounts</a:t>
            </a:r>
            <a:endParaRPr sz="2700">
              <a:latin typeface="Arial"/>
              <a:cs typeface="Arial"/>
            </a:endParaRPr>
          </a:p>
          <a:p>
            <a:pPr algn="ctr">
              <a:lnSpc>
                <a:spcPts val="2285"/>
              </a:lnSpc>
            </a:pPr>
            <a:r>
              <a:rPr sz="2700" dirty="0">
                <a:latin typeface="Arial"/>
                <a:cs typeface="Arial"/>
              </a:rPr>
              <a:t>paid, not</a:t>
            </a:r>
            <a:r>
              <a:rPr sz="2700" spc="-5" dirty="0">
                <a:latin typeface="Arial"/>
                <a:cs typeface="Arial"/>
              </a:rPr>
              <a:t> </a:t>
            </a:r>
            <a:r>
              <a:rPr sz="2700" dirty="0">
                <a:latin typeface="Arial"/>
                <a:cs typeface="Arial"/>
              </a:rPr>
              <a:t>the</a:t>
            </a:r>
            <a:r>
              <a:rPr sz="2700" spc="-5" dirty="0">
                <a:latin typeface="Arial"/>
                <a:cs typeface="Arial"/>
              </a:rPr>
              <a:t> </a:t>
            </a:r>
            <a:r>
              <a:rPr sz="2700" spc="-10" dirty="0">
                <a:latin typeface="Arial"/>
                <a:cs typeface="Arial"/>
              </a:rPr>
              <a:t>gross</a:t>
            </a:r>
            <a:endParaRPr sz="2700">
              <a:latin typeface="Arial"/>
              <a:cs typeface="Arial"/>
            </a:endParaRPr>
          </a:p>
          <a:p>
            <a:pPr marL="433705" marR="425450" algn="ctr">
              <a:lnSpc>
                <a:spcPct val="70500"/>
              </a:lnSpc>
              <a:spcBef>
                <a:spcPts val="475"/>
              </a:spcBef>
            </a:pPr>
            <a:r>
              <a:rPr sz="2700" dirty="0">
                <a:latin typeface="Arial"/>
                <a:cs typeface="Arial"/>
              </a:rPr>
              <a:t>amount</a:t>
            </a:r>
            <a:r>
              <a:rPr sz="2700" spc="-10" dirty="0">
                <a:latin typeface="Arial"/>
                <a:cs typeface="Arial"/>
              </a:rPr>
              <a:t> </a:t>
            </a:r>
            <a:r>
              <a:rPr sz="2700" dirty="0">
                <a:latin typeface="Arial"/>
                <a:cs typeface="Arial"/>
              </a:rPr>
              <a:t>billed</a:t>
            </a:r>
            <a:r>
              <a:rPr sz="2700" spc="5" dirty="0">
                <a:latin typeface="Arial"/>
                <a:cs typeface="Arial"/>
              </a:rPr>
              <a:t> </a:t>
            </a:r>
            <a:r>
              <a:rPr sz="2700" spc="-25" dirty="0">
                <a:latin typeface="Arial"/>
                <a:cs typeface="Arial"/>
              </a:rPr>
              <a:t>for </a:t>
            </a:r>
            <a:r>
              <a:rPr sz="2700" spc="-10" dirty="0">
                <a:latin typeface="Arial"/>
                <a:cs typeface="Arial"/>
              </a:rPr>
              <a:t>medicals</a:t>
            </a:r>
            <a:endParaRPr sz="2700">
              <a:latin typeface="Arial"/>
              <a:cs typeface="Arial"/>
            </a:endParaRPr>
          </a:p>
        </p:txBody>
      </p:sp>
      <p:sp>
        <p:nvSpPr>
          <p:cNvPr id="5" name="object 5"/>
          <p:cNvSpPr txBox="1"/>
          <p:nvPr/>
        </p:nvSpPr>
        <p:spPr>
          <a:xfrm>
            <a:off x="8365652" y="4986506"/>
            <a:ext cx="3477895" cy="3891915"/>
          </a:xfrm>
          <a:prstGeom prst="rect">
            <a:avLst/>
          </a:prstGeom>
        </p:spPr>
        <p:txBody>
          <a:bodyPr vert="horz" wrap="square" lIns="0" tIns="425450" rIns="0" bIns="0" rtlCol="0">
            <a:spAutoFit/>
          </a:bodyPr>
          <a:lstStyle/>
          <a:p>
            <a:pPr algn="ctr">
              <a:lnSpc>
                <a:spcPct val="100000"/>
              </a:lnSpc>
              <a:spcBef>
                <a:spcPts val="3350"/>
              </a:spcBef>
            </a:pPr>
            <a:r>
              <a:rPr sz="4600" spc="-10" dirty="0">
                <a:solidFill>
                  <a:srgbClr val="BD2E37"/>
                </a:solidFill>
                <a:latin typeface="Arial Black"/>
                <a:cs typeface="Arial Black"/>
              </a:rPr>
              <a:t>Indiana</a:t>
            </a:r>
            <a:endParaRPr sz="4600">
              <a:latin typeface="Arial Black"/>
              <a:cs typeface="Arial Black"/>
            </a:endParaRPr>
          </a:p>
          <a:p>
            <a:pPr marL="12065" marR="5080" algn="ctr">
              <a:lnSpc>
                <a:spcPts val="3210"/>
              </a:lnSpc>
              <a:spcBef>
                <a:spcPts val="2480"/>
              </a:spcBef>
            </a:pPr>
            <a:r>
              <a:rPr sz="2950" dirty="0">
                <a:latin typeface="Arial"/>
                <a:cs typeface="Arial"/>
              </a:rPr>
              <a:t>HB</a:t>
            </a:r>
            <a:r>
              <a:rPr sz="2950" spc="-90" dirty="0">
                <a:latin typeface="Arial"/>
                <a:cs typeface="Arial"/>
              </a:rPr>
              <a:t> </a:t>
            </a:r>
            <a:r>
              <a:rPr sz="2950" spc="-10" dirty="0">
                <a:latin typeface="Arial"/>
                <a:cs typeface="Arial"/>
              </a:rPr>
              <a:t>1124:</a:t>
            </a:r>
            <a:r>
              <a:rPr sz="2950" spc="-95" dirty="0">
                <a:latin typeface="Arial"/>
                <a:cs typeface="Arial"/>
              </a:rPr>
              <a:t> </a:t>
            </a:r>
            <a:r>
              <a:rPr sz="2950" spc="-10" dirty="0">
                <a:latin typeface="Arial"/>
                <a:cs typeface="Arial"/>
              </a:rPr>
              <a:t>Legislation </a:t>
            </a:r>
            <a:r>
              <a:rPr sz="2950" dirty="0">
                <a:latin typeface="Arial"/>
                <a:cs typeface="Arial"/>
              </a:rPr>
              <a:t>that</a:t>
            </a:r>
            <a:r>
              <a:rPr sz="2950" spc="-5" dirty="0">
                <a:latin typeface="Arial"/>
                <a:cs typeface="Arial"/>
              </a:rPr>
              <a:t> </a:t>
            </a:r>
            <a:r>
              <a:rPr sz="2950" spc="-10" dirty="0">
                <a:latin typeface="Arial"/>
                <a:cs typeface="Arial"/>
              </a:rPr>
              <a:t>requires </a:t>
            </a:r>
            <a:r>
              <a:rPr sz="2950" dirty="0">
                <a:latin typeface="Arial"/>
                <a:cs typeface="Arial"/>
              </a:rPr>
              <a:t>disclosure</a:t>
            </a:r>
            <a:r>
              <a:rPr sz="2950" spc="-30" dirty="0">
                <a:latin typeface="Arial"/>
                <a:cs typeface="Arial"/>
              </a:rPr>
              <a:t> </a:t>
            </a:r>
            <a:r>
              <a:rPr sz="2950" dirty="0">
                <a:latin typeface="Arial"/>
                <a:cs typeface="Arial"/>
              </a:rPr>
              <a:t>of</a:t>
            </a:r>
            <a:r>
              <a:rPr sz="2950" spc="-20" dirty="0">
                <a:latin typeface="Arial"/>
                <a:cs typeface="Arial"/>
              </a:rPr>
              <a:t> </a:t>
            </a:r>
            <a:r>
              <a:rPr sz="2950" spc="-10" dirty="0">
                <a:latin typeface="Arial"/>
                <a:cs typeface="Arial"/>
              </a:rPr>
              <a:t>civil </a:t>
            </a:r>
            <a:r>
              <a:rPr sz="2950" dirty="0">
                <a:latin typeface="Arial"/>
                <a:cs typeface="Arial"/>
              </a:rPr>
              <a:t>proceeding</a:t>
            </a:r>
            <a:r>
              <a:rPr sz="2950" spc="-20" dirty="0">
                <a:latin typeface="Arial"/>
                <a:cs typeface="Arial"/>
              </a:rPr>
              <a:t> </a:t>
            </a:r>
            <a:r>
              <a:rPr sz="2950" spc="-10" dirty="0">
                <a:latin typeface="Arial"/>
                <a:cs typeface="Arial"/>
              </a:rPr>
              <a:t>advance payment transactions</a:t>
            </a:r>
            <a:endParaRPr sz="2950">
              <a:latin typeface="Arial"/>
              <a:cs typeface="Arial"/>
            </a:endParaRPr>
          </a:p>
        </p:txBody>
      </p:sp>
      <p:grpSp>
        <p:nvGrpSpPr>
          <p:cNvPr id="6" name="object 6"/>
          <p:cNvGrpSpPr/>
          <p:nvPr/>
        </p:nvGrpSpPr>
        <p:grpSpPr>
          <a:xfrm>
            <a:off x="8691253" y="2724105"/>
            <a:ext cx="2486025" cy="2486660"/>
            <a:chOff x="8691253" y="2724105"/>
            <a:chExt cx="2486025" cy="2486660"/>
          </a:xfrm>
        </p:grpSpPr>
        <p:sp>
          <p:nvSpPr>
            <p:cNvPr id="7" name="object 7"/>
            <p:cNvSpPr/>
            <p:nvPr/>
          </p:nvSpPr>
          <p:spPr>
            <a:xfrm>
              <a:off x="8691253" y="2724105"/>
              <a:ext cx="2486025" cy="2486660"/>
            </a:xfrm>
            <a:custGeom>
              <a:avLst/>
              <a:gdLst/>
              <a:ahLst/>
              <a:cxnLst/>
              <a:rect l="l" t="t" r="r" b="b"/>
              <a:pathLst>
                <a:path w="2486025" h="2486660">
                  <a:moveTo>
                    <a:pt x="1242998" y="0"/>
                  </a:moveTo>
                  <a:lnTo>
                    <a:pt x="1195320" y="897"/>
                  </a:lnTo>
                  <a:lnTo>
                    <a:pt x="1148095" y="3569"/>
                  </a:lnTo>
                  <a:lnTo>
                    <a:pt x="1101357" y="7983"/>
                  </a:lnTo>
                  <a:lnTo>
                    <a:pt x="1055137" y="14107"/>
                  </a:lnTo>
                  <a:lnTo>
                    <a:pt x="1009467" y="21908"/>
                  </a:lnTo>
                  <a:lnTo>
                    <a:pt x="964381" y="31354"/>
                  </a:lnTo>
                  <a:lnTo>
                    <a:pt x="919909" y="42414"/>
                  </a:lnTo>
                  <a:lnTo>
                    <a:pt x="876084" y="55055"/>
                  </a:lnTo>
                  <a:lnTo>
                    <a:pt x="832939" y="69244"/>
                  </a:lnTo>
                  <a:lnTo>
                    <a:pt x="790505" y="84950"/>
                  </a:lnTo>
                  <a:lnTo>
                    <a:pt x="748815" y="102141"/>
                  </a:lnTo>
                  <a:lnTo>
                    <a:pt x="707900" y="120783"/>
                  </a:lnTo>
                  <a:lnTo>
                    <a:pt x="667794" y="140846"/>
                  </a:lnTo>
                  <a:lnTo>
                    <a:pt x="628528" y="162296"/>
                  </a:lnTo>
                  <a:lnTo>
                    <a:pt x="590134" y="185102"/>
                  </a:lnTo>
                  <a:lnTo>
                    <a:pt x="552645" y="209231"/>
                  </a:lnTo>
                  <a:lnTo>
                    <a:pt x="516093" y="234651"/>
                  </a:lnTo>
                  <a:lnTo>
                    <a:pt x="480510" y="261331"/>
                  </a:lnTo>
                  <a:lnTo>
                    <a:pt x="445928" y="289237"/>
                  </a:lnTo>
                  <a:lnTo>
                    <a:pt x="412379" y="318338"/>
                  </a:lnTo>
                  <a:lnTo>
                    <a:pt x="379896" y="348601"/>
                  </a:lnTo>
                  <a:lnTo>
                    <a:pt x="348511" y="379995"/>
                  </a:lnTo>
                  <a:lnTo>
                    <a:pt x="318255" y="412486"/>
                  </a:lnTo>
                  <a:lnTo>
                    <a:pt x="289162" y="446043"/>
                  </a:lnTo>
                  <a:lnTo>
                    <a:pt x="261263" y="480634"/>
                  </a:lnTo>
                  <a:lnTo>
                    <a:pt x="234590" y="516226"/>
                  </a:lnTo>
                  <a:lnTo>
                    <a:pt x="209177" y="552788"/>
                  </a:lnTo>
                  <a:lnTo>
                    <a:pt x="185054" y="590286"/>
                  </a:lnTo>
                  <a:lnTo>
                    <a:pt x="162254" y="628690"/>
                  </a:lnTo>
                  <a:lnTo>
                    <a:pt x="140809" y="667966"/>
                  </a:lnTo>
                  <a:lnTo>
                    <a:pt x="120752" y="708082"/>
                  </a:lnTo>
                  <a:lnTo>
                    <a:pt x="102114" y="749007"/>
                  </a:lnTo>
                  <a:lnTo>
                    <a:pt x="84928" y="790707"/>
                  </a:lnTo>
                  <a:lnTo>
                    <a:pt x="69226" y="833152"/>
                  </a:lnTo>
                  <a:lnTo>
                    <a:pt x="55040" y="876308"/>
                  </a:lnTo>
                  <a:lnTo>
                    <a:pt x="42403" y="920143"/>
                  </a:lnTo>
                  <a:lnTo>
                    <a:pt x="31346" y="964626"/>
                  </a:lnTo>
                  <a:lnTo>
                    <a:pt x="21902" y="1009724"/>
                  </a:lnTo>
                  <a:lnTo>
                    <a:pt x="14103" y="1055405"/>
                  </a:lnTo>
                  <a:lnTo>
                    <a:pt x="7981" y="1101636"/>
                  </a:lnTo>
                  <a:lnTo>
                    <a:pt x="3568" y="1148386"/>
                  </a:lnTo>
                  <a:lnTo>
                    <a:pt x="897" y="1195622"/>
                  </a:lnTo>
                  <a:lnTo>
                    <a:pt x="0" y="1243312"/>
                  </a:lnTo>
                  <a:lnTo>
                    <a:pt x="897" y="1291003"/>
                  </a:lnTo>
                  <a:lnTo>
                    <a:pt x="3568" y="1338239"/>
                  </a:lnTo>
                  <a:lnTo>
                    <a:pt x="7981" y="1384989"/>
                  </a:lnTo>
                  <a:lnTo>
                    <a:pt x="14103" y="1431220"/>
                  </a:lnTo>
                  <a:lnTo>
                    <a:pt x="21902" y="1476901"/>
                  </a:lnTo>
                  <a:lnTo>
                    <a:pt x="31346" y="1521999"/>
                  </a:lnTo>
                  <a:lnTo>
                    <a:pt x="42403" y="1566481"/>
                  </a:lnTo>
                  <a:lnTo>
                    <a:pt x="55040" y="1610317"/>
                  </a:lnTo>
                  <a:lnTo>
                    <a:pt x="69226" y="1653473"/>
                  </a:lnTo>
                  <a:lnTo>
                    <a:pt x="84928" y="1695918"/>
                  </a:lnTo>
                  <a:lnTo>
                    <a:pt x="102114" y="1737618"/>
                  </a:lnTo>
                  <a:lnTo>
                    <a:pt x="120752" y="1778543"/>
                  </a:lnTo>
                  <a:lnTo>
                    <a:pt x="140809" y="1818659"/>
                  </a:lnTo>
                  <a:lnTo>
                    <a:pt x="162254" y="1857935"/>
                  </a:lnTo>
                  <a:lnTo>
                    <a:pt x="185054" y="1896339"/>
                  </a:lnTo>
                  <a:lnTo>
                    <a:pt x="209177" y="1933837"/>
                  </a:lnTo>
                  <a:lnTo>
                    <a:pt x="234590" y="1970399"/>
                  </a:lnTo>
                  <a:lnTo>
                    <a:pt x="261263" y="2005991"/>
                  </a:lnTo>
                  <a:lnTo>
                    <a:pt x="289162" y="2040582"/>
                  </a:lnTo>
                  <a:lnTo>
                    <a:pt x="318255" y="2074139"/>
                  </a:lnTo>
                  <a:lnTo>
                    <a:pt x="348511" y="2106630"/>
                  </a:lnTo>
                  <a:lnTo>
                    <a:pt x="379896" y="2138024"/>
                  </a:lnTo>
                  <a:lnTo>
                    <a:pt x="412379" y="2168287"/>
                  </a:lnTo>
                  <a:lnTo>
                    <a:pt x="445928" y="2197388"/>
                  </a:lnTo>
                  <a:lnTo>
                    <a:pt x="480510" y="2225294"/>
                  </a:lnTo>
                  <a:lnTo>
                    <a:pt x="516093" y="2251973"/>
                  </a:lnTo>
                  <a:lnTo>
                    <a:pt x="552645" y="2277394"/>
                  </a:lnTo>
                  <a:lnTo>
                    <a:pt x="590134" y="2301523"/>
                  </a:lnTo>
                  <a:lnTo>
                    <a:pt x="628528" y="2324329"/>
                  </a:lnTo>
                  <a:lnTo>
                    <a:pt x="667794" y="2345779"/>
                  </a:lnTo>
                  <a:lnTo>
                    <a:pt x="707900" y="2365842"/>
                  </a:lnTo>
                  <a:lnTo>
                    <a:pt x="748815" y="2384484"/>
                  </a:lnTo>
                  <a:lnTo>
                    <a:pt x="790505" y="2401675"/>
                  </a:lnTo>
                  <a:lnTo>
                    <a:pt x="832939" y="2417381"/>
                  </a:lnTo>
                  <a:lnTo>
                    <a:pt x="876084" y="2431570"/>
                  </a:lnTo>
                  <a:lnTo>
                    <a:pt x="919909" y="2444211"/>
                  </a:lnTo>
                  <a:lnTo>
                    <a:pt x="964381" y="2455270"/>
                  </a:lnTo>
                  <a:lnTo>
                    <a:pt x="1009467" y="2464717"/>
                  </a:lnTo>
                  <a:lnTo>
                    <a:pt x="1055137" y="2472518"/>
                  </a:lnTo>
                  <a:lnTo>
                    <a:pt x="1101357" y="2478642"/>
                  </a:lnTo>
                  <a:lnTo>
                    <a:pt x="1148095" y="2483056"/>
                  </a:lnTo>
                  <a:lnTo>
                    <a:pt x="1195320" y="2485728"/>
                  </a:lnTo>
                  <a:lnTo>
                    <a:pt x="1242998" y="2486625"/>
                  </a:lnTo>
                  <a:lnTo>
                    <a:pt x="1290677" y="2485728"/>
                  </a:lnTo>
                  <a:lnTo>
                    <a:pt x="1337901" y="2483056"/>
                  </a:lnTo>
                  <a:lnTo>
                    <a:pt x="1384640" y="2478642"/>
                  </a:lnTo>
                  <a:lnTo>
                    <a:pt x="1430860" y="2472518"/>
                  </a:lnTo>
                  <a:lnTo>
                    <a:pt x="1476529" y="2464717"/>
                  </a:lnTo>
                  <a:lnTo>
                    <a:pt x="1521616" y="2455270"/>
                  </a:lnTo>
                  <a:lnTo>
                    <a:pt x="1566088" y="2444211"/>
                  </a:lnTo>
                  <a:lnTo>
                    <a:pt x="1609912" y="2431570"/>
                  </a:lnTo>
                  <a:lnTo>
                    <a:pt x="1653058" y="2417381"/>
                  </a:lnTo>
                  <a:lnTo>
                    <a:pt x="1695492" y="2401675"/>
                  </a:lnTo>
                  <a:lnTo>
                    <a:pt x="1737182" y="2384484"/>
                  </a:lnTo>
                  <a:lnTo>
                    <a:pt x="1778096" y="2365842"/>
                  </a:lnTo>
                  <a:lnTo>
                    <a:pt x="1818202" y="2345779"/>
                  </a:lnTo>
                  <a:lnTo>
                    <a:pt x="1857468" y="2324329"/>
                  </a:lnTo>
                  <a:lnTo>
                    <a:pt x="1895862" y="2301523"/>
                  </a:lnTo>
                  <a:lnTo>
                    <a:pt x="1933351" y="2277394"/>
                  </a:lnTo>
                  <a:lnTo>
                    <a:pt x="1969903" y="2251973"/>
                  </a:lnTo>
                  <a:lnTo>
                    <a:pt x="2005487" y="2225294"/>
                  </a:lnTo>
                  <a:lnTo>
                    <a:pt x="2040069" y="2197388"/>
                  </a:lnTo>
                  <a:lnTo>
                    <a:pt x="2073617" y="2168287"/>
                  </a:lnTo>
                  <a:lnTo>
                    <a:pt x="2106100" y="2138024"/>
                  </a:lnTo>
                  <a:lnTo>
                    <a:pt x="2137486" y="2106630"/>
                  </a:lnTo>
                  <a:lnTo>
                    <a:pt x="2167741" y="2074139"/>
                  </a:lnTo>
                  <a:lnTo>
                    <a:pt x="2196835" y="2040582"/>
                  </a:lnTo>
                  <a:lnTo>
                    <a:pt x="2224734" y="2005991"/>
                  </a:lnTo>
                  <a:lnTo>
                    <a:pt x="2251406" y="1970399"/>
                  </a:lnTo>
                  <a:lnTo>
                    <a:pt x="2276820" y="1933837"/>
                  </a:lnTo>
                  <a:lnTo>
                    <a:pt x="2300943" y="1896339"/>
                  </a:lnTo>
                  <a:lnTo>
                    <a:pt x="2323743" y="1857935"/>
                  </a:lnTo>
                  <a:lnTo>
                    <a:pt x="2345188" y="1818659"/>
                  </a:lnTo>
                  <a:lnTo>
                    <a:pt x="2365245" y="1778543"/>
                  </a:lnTo>
                  <a:lnTo>
                    <a:pt x="2383883" y="1737618"/>
                  </a:lnTo>
                  <a:lnTo>
                    <a:pt x="2401069" y="1695918"/>
                  </a:lnTo>
                  <a:lnTo>
                    <a:pt x="2416770" y="1653473"/>
                  </a:lnTo>
                  <a:lnTo>
                    <a:pt x="2430956" y="1610317"/>
                  </a:lnTo>
                  <a:lnTo>
                    <a:pt x="2443594" y="1566481"/>
                  </a:lnTo>
                  <a:lnTo>
                    <a:pt x="2454650" y="1521999"/>
                  </a:lnTo>
                  <a:lnTo>
                    <a:pt x="2464094" y="1476901"/>
                  </a:lnTo>
                  <a:lnTo>
                    <a:pt x="2471894" y="1431220"/>
                  </a:lnTo>
                  <a:lnTo>
                    <a:pt x="2478016" y="1384989"/>
                  </a:lnTo>
                  <a:lnTo>
                    <a:pt x="2482428" y="1338239"/>
                  </a:lnTo>
                  <a:lnTo>
                    <a:pt x="2485100" y="1291003"/>
                  </a:lnTo>
                  <a:lnTo>
                    <a:pt x="2485997" y="1243312"/>
                  </a:lnTo>
                  <a:lnTo>
                    <a:pt x="2485100" y="1195622"/>
                  </a:lnTo>
                  <a:lnTo>
                    <a:pt x="2482428" y="1148386"/>
                  </a:lnTo>
                  <a:lnTo>
                    <a:pt x="2478016" y="1101636"/>
                  </a:lnTo>
                  <a:lnTo>
                    <a:pt x="2471894" y="1055405"/>
                  </a:lnTo>
                  <a:lnTo>
                    <a:pt x="2464094" y="1009724"/>
                  </a:lnTo>
                  <a:lnTo>
                    <a:pt x="2454650" y="964626"/>
                  </a:lnTo>
                  <a:lnTo>
                    <a:pt x="2443594" y="920143"/>
                  </a:lnTo>
                  <a:lnTo>
                    <a:pt x="2430956" y="876308"/>
                  </a:lnTo>
                  <a:lnTo>
                    <a:pt x="2416770" y="833152"/>
                  </a:lnTo>
                  <a:lnTo>
                    <a:pt x="2401069" y="790707"/>
                  </a:lnTo>
                  <a:lnTo>
                    <a:pt x="2383883" y="749007"/>
                  </a:lnTo>
                  <a:lnTo>
                    <a:pt x="2365245" y="708082"/>
                  </a:lnTo>
                  <a:lnTo>
                    <a:pt x="2345188" y="667966"/>
                  </a:lnTo>
                  <a:lnTo>
                    <a:pt x="2323743" y="628690"/>
                  </a:lnTo>
                  <a:lnTo>
                    <a:pt x="2300943" y="590286"/>
                  </a:lnTo>
                  <a:lnTo>
                    <a:pt x="2276820" y="552788"/>
                  </a:lnTo>
                  <a:lnTo>
                    <a:pt x="2251406" y="516226"/>
                  </a:lnTo>
                  <a:lnTo>
                    <a:pt x="2224734" y="480634"/>
                  </a:lnTo>
                  <a:lnTo>
                    <a:pt x="2196835" y="446043"/>
                  </a:lnTo>
                  <a:lnTo>
                    <a:pt x="2167741" y="412486"/>
                  </a:lnTo>
                  <a:lnTo>
                    <a:pt x="2137486" y="379995"/>
                  </a:lnTo>
                  <a:lnTo>
                    <a:pt x="2106100" y="348601"/>
                  </a:lnTo>
                  <a:lnTo>
                    <a:pt x="2073617" y="318338"/>
                  </a:lnTo>
                  <a:lnTo>
                    <a:pt x="2040069" y="289237"/>
                  </a:lnTo>
                  <a:lnTo>
                    <a:pt x="2005487" y="261331"/>
                  </a:lnTo>
                  <a:lnTo>
                    <a:pt x="1969903" y="234651"/>
                  </a:lnTo>
                  <a:lnTo>
                    <a:pt x="1933351" y="209231"/>
                  </a:lnTo>
                  <a:lnTo>
                    <a:pt x="1895862" y="185102"/>
                  </a:lnTo>
                  <a:lnTo>
                    <a:pt x="1857468" y="162296"/>
                  </a:lnTo>
                  <a:lnTo>
                    <a:pt x="1818202" y="140846"/>
                  </a:lnTo>
                  <a:lnTo>
                    <a:pt x="1778096" y="120783"/>
                  </a:lnTo>
                  <a:lnTo>
                    <a:pt x="1737182" y="102141"/>
                  </a:lnTo>
                  <a:lnTo>
                    <a:pt x="1695492" y="84950"/>
                  </a:lnTo>
                  <a:lnTo>
                    <a:pt x="1653058" y="69244"/>
                  </a:lnTo>
                  <a:lnTo>
                    <a:pt x="1609912" y="55055"/>
                  </a:lnTo>
                  <a:lnTo>
                    <a:pt x="1566088" y="42414"/>
                  </a:lnTo>
                  <a:lnTo>
                    <a:pt x="1521616" y="31354"/>
                  </a:lnTo>
                  <a:lnTo>
                    <a:pt x="1476529" y="21908"/>
                  </a:lnTo>
                  <a:lnTo>
                    <a:pt x="1430860" y="14107"/>
                  </a:lnTo>
                  <a:lnTo>
                    <a:pt x="1384640" y="7983"/>
                  </a:lnTo>
                  <a:lnTo>
                    <a:pt x="1337901" y="3569"/>
                  </a:lnTo>
                  <a:lnTo>
                    <a:pt x="1290677" y="897"/>
                  </a:lnTo>
                  <a:lnTo>
                    <a:pt x="1242998" y="0"/>
                  </a:lnTo>
                  <a:close/>
                </a:path>
              </a:pathLst>
            </a:custGeom>
            <a:solidFill>
              <a:srgbClr val="00488F"/>
            </a:solidFill>
          </p:spPr>
          <p:txBody>
            <a:bodyPr wrap="square" lIns="0" tIns="0" rIns="0" bIns="0" rtlCol="0"/>
            <a:lstStyle/>
            <a:p>
              <a:endParaRPr/>
            </a:p>
          </p:txBody>
        </p:sp>
        <p:sp>
          <p:nvSpPr>
            <p:cNvPr id="8" name="object 8"/>
            <p:cNvSpPr/>
            <p:nvPr/>
          </p:nvSpPr>
          <p:spPr>
            <a:xfrm>
              <a:off x="9535623" y="3069016"/>
              <a:ext cx="979169" cy="1709420"/>
            </a:xfrm>
            <a:custGeom>
              <a:avLst/>
              <a:gdLst/>
              <a:ahLst/>
              <a:cxnLst/>
              <a:rect l="l" t="t" r="r" b="b"/>
              <a:pathLst>
                <a:path w="979170" h="1709420">
                  <a:moveTo>
                    <a:pt x="129032" y="1682147"/>
                  </a:moveTo>
                  <a:lnTo>
                    <a:pt x="111232" y="1682147"/>
                  </a:lnTo>
                  <a:lnTo>
                    <a:pt x="115682" y="1691047"/>
                  </a:lnTo>
                  <a:lnTo>
                    <a:pt x="115682" y="1704398"/>
                  </a:lnTo>
                  <a:lnTo>
                    <a:pt x="124582" y="1708848"/>
                  </a:lnTo>
                  <a:lnTo>
                    <a:pt x="129032" y="1708848"/>
                  </a:lnTo>
                  <a:lnTo>
                    <a:pt x="129032" y="1682147"/>
                  </a:lnTo>
                  <a:close/>
                </a:path>
                <a:path w="979170" h="1709420">
                  <a:moveTo>
                    <a:pt x="53391" y="1539743"/>
                  </a:moveTo>
                  <a:lnTo>
                    <a:pt x="44490" y="1539743"/>
                  </a:lnTo>
                  <a:lnTo>
                    <a:pt x="35601" y="1544193"/>
                  </a:lnTo>
                  <a:lnTo>
                    <a:pt x="22250" y="1553094"/>
                  </a:lnTo>
                  <a:lnTo>
                    <a:pt x="13350" y="1557544"/>
                  </a:lnTo>
                  <a:lnTo>
                    <a:pt x="13350" y="1597595"/>
                  </a:lnTo>
                  <a:lnTo>
                    <a:pt x="8900" y="1628746"/>
                  </a:lnTo>
                  <a:lnTo>
                    <a:pt x="0" y="1659897"/>
                  </a:lnTo>
                  <a:lnTo>
                    <a:pt x="0" y="1695498"/>
                  </a:lnTo>
                  <a:lnTo>
                    <a:pt x="17800" y="1699948"/>
                  </a:lnTo>
                  <a:lnTo>
                    <a:pt x="44490" y="1699948"/>
                  </a:lnTo>
                  <a:lnTo>
                    <a:pt x="75641" y="1691047"/>
                  </a:lnTo>
                  <a:lnTo>
                    <a:pt x="97881" y="1682147"/>
                  </a:lnTo>
                  <a:lnTo>
                    <a:pt x="129032" y="1682147"/>
                  </a:lnTo>
                  <a:lnTo>
                    <a:pt x="129032" y="1673247"/>
                  </a:lnTo>
                  <a:lnTo>
                    <a:pt x="137922" y="1668797"/>
                  </a:lnTo>
                  <a:lnTo>
                    <a:pt x="164623" y="1664347"/>
                  </a:lnTo>
                  <a:lnTo>
                    <a:pt x="195763" y="1659897"/>
                  </a:lnTo>
                  <a:lnTo>
                    <a:pt x="320346" y="1659897"/>
                  </a:lnTo>
                  <a:lnTo>
                    <a:pt x="324796" y="1650996"/>
                  </a:lnTo>
                  <a:lnTo>
                    <a:pt x="324796" y="1646546"/>
                  </a:lnTo>
                  <a:lnTo>
                    <a:pt x="320346" y="1642096"/>
                  </a:lnTo>
                  <a:lnTo>
                    <a:pt x="320346" y="1637646"/>
                  </a:lnTo>
                  <a:lnTo>
                    <a:pt x="324796" y="1633196"/>
                  </a:lnTo>
                  <a:lnTo>
                    <a:pt x="355936" y="1633196"/>
                  </a:lnTo>
                  <a:lnTo>
                    <a:pt x="369287" y="1619845"/>
                  </a:lnTo>
                  <a:lnTo>
                    <a:pt x="467169" y="1619845"/>
                  </a:lnTo>
                  <a:lnTo>
                    <a:pt x="471619" y="1610945"/>
                  </a:lnTo>
                  <a:lnTo>
                    <a:pt x="471619" y="1584244"/>
                  </a:lnTo>
                  <a:lnTo>
                    <a:pt x="476069" y="1570894"/>
                  </a:lnTo>
                  <a:lnTo>
                    <a:pt x="507209" y="1553094"/>
                  </a:lnTo>
                  <a:lnTo>
                    <a:pt x="511659" y="1548643"/>
                  </a:lnTo>
                  <a:lnTo>
                    <a:pt x="502759" y="1548643"/>
                  </a:lnTo>
                  <a:lnTo>
                    <a:pt x="502759" y="1544193"/>
                  </a:lnTo>
                  <a:lnTo>
                    <a:pt x="66741" y="1544193"/>
                  </a:lnTo>
                  <a:lnTo>
                    <a:pt x="53391" y="1539743"/>
                  </a:lnTo>
                  <a:close/>
                </a:path>
                <a:path w="979170" h="1709420">
                  <a:moveTo>
                    <a:pt x="298095" y="1659897"/>
                  </a:moveTo>
                  <a:lnTo>
                    <a:pt x="213564" y="1659897"/>
                  </a:lnTo>
                  <a:lnTo>
                    <a:pt x="226914" y="1664347"/>
                  </a:lnTo>
                  <a:lnTo>
                    <a:pt x="244704" y="1682147"/>
                  </a:lnTo>
                  <a:lnTo>
                    <a:pt x="271405" y="1682147"/>
                  </a:lnTo>
                  <a:lnTo>
                    <a:pt x="284745" y="1668797"/>
                  </a:lnTo>
                  <a:lnTo>
                    <a:pt x="293645" y="1664347"/>
                  </a:lnTo>
                  <a:lnTo>
                    <a:pt x="298095" y="1659897"/>
                  </a:lnTo>
                  <a:close/>
                </a:path>
                <a:path w="979170" h="1709420">
                  <a:moveTo>
                    <a:pt x="467169" y="1619845"/>
                  </a:moveTo>
                  <a:lnTo>
                    <a:pt x="387077" y="1619845"/>
                  </a:lnTo>
                  <a:lnTo>
                    <a:pt x="391527" y="1633196"/>
                  </a:lnTo>
                  <a:lnTo>
                    <a:pt x="427128" y="1659897"/>
                  </a:lnTo>
                  <a:lnTo>
                    <a:pt x="440468" y="1659897"/>
                  </a:lnTo>
                  <a:lnTo>
                    <a:pt x="449368" y="1646546"/>
                  </a:lnTo>
                  <a:lnTo>
                    <a:pt x="444918" y="1642096"/>
                  </a:lnTo>
                  <a:lnTo>
                    <a:pt x="440468" y="1642096"/>
                  </a:lnTo>
                  <a:lnTo>
                    <a:pt x="444918" y="1637646"/>
                  </a:lnTo>
                  <a:lnTo>
                    <a:pt x="453818" y="1637646"/>
                  </a:lnTo>
                  <a:lnTo>
                    <a:pt x="458268" y="1633196"/>
                  </a:lnTo>
                  <a:lnTo>
                    <a:pt x="462718" y="1633196"/>
                  </a:lnTo>
                  <a:lnTo>
                    <a:pt x="462718" y="1628746"/>
                  </a:lnTo>
                  <a:lnTo>
                    <a:pt x="467169" y="1619845"/>
                  </a:lnTo>
                  <a:close/>
                </a:path>
                <a:path w="979170" h="1709420">
                  <a:moveTo>
                    <a:pt x="355936" y="1633196"/>
                  </a:moveTo>
                  <a:lnTo>
                    <a:pt x="324796" y="1633196"/>
                  </a:lnTo>
                  <a:lnTo>
                    <a:pt x="329246" y="1642096"/>
                  </a:lnTo>
                  <a:lnTo>
                    <a:pt x="333686" y="1646546"/>
                  </a:lnTo>
                  <a:lnTo>
                    <a:pt x="347036" y="1642096"/>
                  </a:lnTo>
                  <a:lnTo>
                    <a:pt x="355936" y="1633196"/>
                  </a:lnTo>
                  <a:close/>
                </a:path>
                <a:path w="979170" h="1709420">
                  <a:moveTo>
                    <a:pt x="658482" y="1557544"/>
                  </a:moveTo>
                  <a:lnTo>
                    <a:pt x="600641" y="1557544"/>
                  </a:lnTo>
                  <a:lnTo>
                    <a:pt x="600641" y="1570894"/>
                  </a:lnTo>
                  <a:lnTo>
                    <a:pt x="613991" y="1584244"/>
                  </a:lnTo>
                  <a:lnTo>
                    <a:pt x="622892" y="1588695"/>
                  </a:lnTo>
                  <a:lnTo>
                    <a:pt x="636231" y="1588695"/>
                  </a:lnTo>
                  <a:lnTo>
                    <a:pt x="649582" y="1584244"/>
                  </a:lnTo>
                  <a:lnTo>
                    <a:pt x="658482" y="1557544"/>
                  </a:lnTo>
                  <a:close/>
                </a:path>
                <a:path w="979170" h="1709420">
                  <a:moveTo>
                    <a:pt x="665404" y="1521943"/>
                  </a:moveTo>
                  <a:lnTo>
                    <a:pt x="516109" y="1521943"/>
                  </a:lnTo>
                  <a:lnTo>
                    <a:pt x="542800" y="1535293"/>
                  </a:lnTo>
                  <a:lnTo>
                    <a:pt x="547250" y="1544193"/>
                  </a:lnTo>
                  <a:lnTo>
                    <a:pt x="556150" y="1553094"/>
                  </a:lnTo>
                  <a:lnTo>
                    <a:pt x="565050" y="1566444"/>
                  </a:lnTo>
                  <a:lnTo>
                    <a:pt x="565050" y="1584244"/>
                  </a:lnTo>
                  <a:lnTo>
                    <a:pt x="578390" y="1584244"/>
                  </a:lnTo>
                  <a:lnTo>
                    <a:pt x="587291" y="1575344"/>
                  </a:lnTo>
                  <a:lnTo>
                    <a:pt x="591741" y="1566444"/>
                  </a:lnTo>
                  <a:lnTo>
                    <a:pt x="591741" y="1557544"/>
                  </a:lnTo>
                  <a:lnTo>
                    <a:pt x="658482" y="1557544"/>
                  </a:lnTo>
                  <a:lnTo>
                    <a:pt x="662932" y="1544193"/>
                  </a:lnTo>
                  <a:lnTo>
                    <a:pt x="665404" y="1521943"/>
                  </a:lnTo>
                  <a:close/>
                </a:path>
                <a:path w="979170" h="1709420">
                  <a:moveTo>
                    <a:pt x="129032" y="1357288"/>
                  </a:moveTo>
                  <a:lnTo>
                    <a:pt x="111232" y="1410690"/>
                  </a:lnTo>
                  <a:lnTo>
                    <a:pt x="84541" y="1455191"/>
                  </a:lnTo>
                  <a:lnTo>
                    <a:pt x="66741" y="1504142"/>
                  </a:lnTo>
                  <a:lnTo>
                    <a:pt x="66741" y="1544193"/>
                  </a:lnTo>
                  <a:lnTo>
                    <a:pt x="502759" y="1544193"/>
                  </a:lnTo>
                  <a:lnTo>
                    <a:pt x="493859" y="1539743"/>
                  </a:lnTo>
                  <a:lnTo>
                    <a:pt x="493859" y="1521943"/>
                  </a:lnTo>
                  <a:lnTo>
                    <a:pt x="665404" y="1521943"/>
                  </a:lnTo>
                  <a:lnTo>
                    <a:pt x="667382" y="1504142"/>
                  </a:lnTo>
                  <a:lnTo>
                    <a:pt x="676272" y="1459641"/>
                  </a:lnTo>
                  <a:lnTo>
                    <a:pt x="716323" y="1459641"/>
                  </a:lnTo>
                  <a:lnTo>
                    <a:pt x="734113" y="1441840"/>
                  </a:lnTo>
                  <a:lnTo>
                    <a:pt x="738563" y="1415140"/>
                  </a:lnTo>
                  <a:lnTo>
                    <a:pt x="747464" y="1388439"/>
                  </a:lnTo>
                  <a:lnTo>
                    <a:pt x="761704" y="1370638"/>
                  </a:lnTo>
                  <a:lnTo>
                    <a:pt x="142372" y="1370638"/>
                  </a:lnTo>
                  <a:lnTo>
                    <a:pt x="129032" y="1357288"/>
                  </a:lnTo>
                  <a:close/>
                </a:path>
                <a:path w="979170" h="1709420">
                  <a:moveTo>
                    <a:pt x="716323" y="1459641"/>
                  </a:moveTo>
                  <a:lnTo>
                    <a:pt x="676272" y="1459641"/>
                  </a:lnTo>
                  <a:lnTo>
                    <a:pt x="702973" y="1464091"/>
                  </a:lnTo>
                  <a:lnTo>
                    <a:pt x="716323" y="1459641"/>
                  </a:lnTo>
                  <a:close/>
                </a:path>
                <a:path w="979170" h="1709420">
                  <a:moveTo>
                    <a:pt x="66741" y="137953"/>
                  </a:moveTo>
                  <a:lnTo>
                    <a:pt x="13350" y="137953"/>
                  </a:lnTo>
                  <a:lnTo>
                    <a:pt x="48940" y="449462"/>
                  </a:lnTo>
                  <a:lnTo>
                    <a:pt x="75641" y="774321"/>
                  </a:lnTo>
                  <a:lnTo>
                    <a:pt x="111232" y="1090280"/>
                  </a:lnTo>
                  <a:lnTo>
                    <a:pt x="97881" y="1108081"/>
                  </a:lnTo>
                  <a:lnTo>
                    <a:pt x="84541" y="1134782"/>
                  </a:lnTo>
                  <a:lnTo>
                    <a:pt x="84541" y="1170383"/>
                  </a:lnTo>
                  <a:lnTo>
                    <a:pt x="75641" y="1197083"/>
                  </a:lnTo>
                  <a:lnTo>
                    <a:pt x="93431" y="1210434"/>
                  </a:lnTo>
                  <a:lnTo>
                    <a:pt x="106782" y="1210434"/>
                  </a:lnTo>
                  <a:lnTo>
                    <a:pt x="106782" y="1214884"/>
                  </a:lnTo>
                  <a:lnTo>
                    <a:pt x="102331" y="1223784"/>
                  </a:lnTo>
                  <a:lnTo>
                    <a:pt x="102331" y="1228234"/>
                  </a:lnTo>
                  <a:lnTo>
                    <a:pt x="106782" y="1232684"/>
                  </a:lnTo>
                  <a:lnTo>
                    <a:pt x="111232" y="1241585"/>
                  </a:lnTo>
                  <a:lnTo>
                    <a:pt x="129032" y="1259385"/>
                  </a:lnTo>
                  <a:lnTo>
                    <a:pt x="133482" y="1299436"/>
                  </a:lnTo>
                  <a:lnTo>
                    <a:pt x="142372" y="1339488"/>
                  </a:lnTo>
                  <a:lnTo>
                    <a:pt x="146822" y="1370638"/>
                  </a:lnTo>
                  <a:lnTo>
                    <a:pt x="761704" y="1370638"/>
                  </a:lnTo>
                  <a:lnTo>
                    <a:pt x="765264" y="1366188"/>
                  </a:lnTo>
                  <a:lnTo>
                    <a:pt x="791954" y="1357288"/>
                  </a:lnTo>
                  <a:lnTo>
                    <a:pt x="791954" y="1321687"/>
                  </a:lnTo>
                  <a:lnTo>
                    <a:pt x="778604" y="1290536"/>
                  </a:lnTo>
                  <a:lnTo>
                    <a:pt x="778604" y="1263835"/>
                  </a:lnTo>
                  <a:lnTo>
                    <a:pt x="800855" y="1241585"/>
                  </a:lnTo>
                  <a:lnTo>
                    <a:pt x="885386" y="1241585"/>
                  </a:lnTo>
                  <a:lnTo>
                    <a:pt x="885386" y="1237135"/>
                  </a:lnTo>
                  <a:lnTo>
                    <a:pt x="889836" y="1232684"/>
                  </a:lnTo>
                  <a:lnTo>
                    <a:pt x="920977" y="1232684"/>
                  </a:lnTo>
                  <a:lnTo>
                    <a:pt x="920977" y="1201534"/>
                  </a:lnTo>
                  <a:lnTo>
                    <a:pt x="978818" y="1201534"/>
                  </a:lnTo>
                  <a:lnTo>
                    <a:pt x="978818" y="1197083"/>
                  </a:lnTo>
                  <a:lnTo>
                    <a:pt x="969918" y="1192633"/>
                  </a:lnTo>
                  <a:lnTo>
                    <a:pt x="938777" y="1192633"/>
                  </a:lnTo>
                  <a:lnTo>
                    <a:pt x="929877" y="1179283"/>
                  </a:lnTo>
                  <a:lnTo>
                    <a:pt x="925427" y="1170383"/>
                  </a:lnTo>
                  <a:lnTo>
                    <a:pt x="947677" y="1170383"/>
                  </a:lnTo>
                  <a:lnTo>
                    <a:pt x="947677" y="1161482"/>
                  </a:lnTo>
                  <a:lnTo>
                    <a:pt x="929877" y="1143682"/>
                  </a:lnTo>
                  <a:lnTo>
                    <a:pt x="929877" y="1134782"/>
                  </a:lnTo>
                  <a:lnTo>
                    <a:pt x="951015" y="1134782"/>
                  </a:lnTo>
                  <a:lnTo>
                    <a:pt x="947677" y="1108081"/>
                  </a:lnTo>
                  <a:lnTo>
                    <a:pt x="947677" y="1081380"/>
                  </a:lnTo>
                  <a:lnTo>
                    <a:pt x="952128" y="1045779"/>
                  </a:lnTo>
                  <a:lnTo>
                    <a:pt x="947677" y="965677"/>
                  </a:lnTo>
                  <a:lnTo>
                    <a:pt x="916537" y="792122"/>
                  </a:lnTo>
                  <a:lnTo>
                    <a:pt x="889836" y="489513"/>
                  </a:lnTo>
                  <a:lnTo>
                    <a:pt x="872036" y="369360"/>
                  </a:lnTo>
                  <a:lnTo>
                    <a:pt x="854246" y="262557"/>
                  </a:lnTo>
                  <a:lnTo>
                    <a:pt x="839293" y="169104"/>
                  </a:lnTo>
                  <a:lnTo>
                    <a:pt x="66741" y="169104"/>
                  </a:lnTo>
                  <a:lnTo>
                    <a:pt x="66741" y="164654"/>
                  </a:lnTo>
                  <a:lnTo>
                    <a:pt x="71191" y="151304"/>
                  </a:lnTo>
                  <a:lnTo>
                    <a:pt x="71191" y="146854"/>
                  </a:lnTo>
                  <a:lnTo>
                    <a:pt x="75641" y="142404"/>
                  </a:lnTo>
                  <a:lnTo>
                    <a:pt x="71191" y="142404"/>
                  </a:lnTo>
                  <a:lnTo>
                    <a:pt x="66741" y="137953"/>
                  </a:lnTo>
                  <a:close/>
                </a:path>
                <a:path w="979170" h="1709420">
                  <a:moveTo>
                    <a:pt x="885386" y="1241585"/>
                  </a:moveTo>
                  <a:lnTo>
                    <a:pt x="854246" y="1241585"/>
                  </a:lnTo>
                  <a:lnTo>
                    <a:pt x="858696" y="1246035"/>
                  </a:lnTo>
                  <a:lnTo>
                    <a:pt x="858696" y="1254935"/>
                  </a:lnTo>
                  <a:lnTo>
                    <a:pt x="863146" y="1263835"/>
                  </a:lnTo>
                  <a:lnTo>
                    <a:pt x="867596" y="1268285"/>
                  </a:lnTo>
                  <a:lnTo>
                    <a:pt x="880936" y="1268285"/>
                  </a:lnTo>
                  <a:lnTo>
                    <a:pt x="889836" y="1263835"/>
                  </a:lnTo>
                  <a:lnTo>
                    <a:pt x="889836" y="1246035"/>
                  </a:lnTo>
                  <a:lnTo>
                    <a:pt x="885386" y="1241585"/>
                  </a:lnTo>
                  <a:close/>
                </a:path>
                <a:path w="979170" h="1709420">
                  <a:moveTo>
                    <a:pt x="849796" y="1241585"/>
                  </a:moveTo>
                  <a:lnTo>
                    <a:pt x="800855" y="1241585"/>
                  </a:lnTo>
                  <a:lnTo>
                    <a:pt x="800855" y="1254935"/>
                  </a:lnTo>
                  <a:lnTo>
                    <a:pt x="805305" y="1263835"/>
                  </a:lnTo>
                  <a:lnTo>
                    <a:pt x="809755" y="1263835"/>
                  </a:lnTo>
                  <a:lnTo>
                    <a:pt x="818655" y="1259385"/>
                  </a:lnTo>
                  <a:lnTo>
                    <a:pt x="827545" y="1259385"/>
                  </a:lnTo>
                  <a:lnTo>
                    <a:pt x="840895" y="1246035"/>
                  </a:lnTo>
                  <a:lnTo>
                    <a:pt x="849796" y="1241585"/>
                  </a:lnTo>
                  <a:close/>
                </a:path>
                <a:path w="979170" h="1709420">
                  <a:moveTo>
                    <a:pt x="920977" y="1232684"/>
                  </a:moveTo>
                  <a:lnTo>
                    <a:pt x="889836" y="1232684"/>
                  </a:lnTo>
                  <a:lnTo>
                    <a:pt x="889836" y="1237135"/>
                  </a:lnTo>
                  <a:lnTo>
                    <a:pt x="894286" y="1237135"/>
                  </a:lnTo>
                  <a:lnTo>
                    <a:pt x="898737" y="1241585"/>
                  </a:lnTo>
                  <a:lnTo>
                    <a:pt x="916537" y="1241585"/>
                  </a:lnTo>
                  <a:lnTo>
                    <a:pt x="920977" y="1237135"/>
                  </a:lnTo>
                  <a:lnTo>
                    <a:pt x="920977" y="1232684"/>
                  </a:lnTo>
                  <a:close/>
                </a:path>
                <a:path w="979170" h="1709420">
                  <a:moveTo>
                    <a:pt x="978818" y="1201534"/>
                  </a:moveTo>
                  <a:lnTo>
                    <a:pt x="920977" y="1201534"/>
                  </a:lnTo>
                  <a:lnTo>
                    <a:pt x="925427" y="1205984"/>
                  </a:lnTo>
                  <a:lnTo>
                    <a:pt x="934327" y="1223784"/>
                  </a:lnTo>
                  <a:lnTo>
                    <a:pt x="956578" y="1223784"/>
                  </a:lnTo>
                  <a:lnTo>
                    <a:pt x="978818" y="1201534"/>
                  </a:lnTo>
                  <a:close/>
                </a:path>
                <a:path w="979170" h="1709420">
                  <a:moveTo>
                    <a:pt x="961028" y="1183733"/>
                  </a:moveTo>
                  <a:lnTo>
                    <a:pt x="956578" y="1183733"/>
                  </a:lnTo>
                  <a:lnTo>
                    <a:pt x="947677" y="1192633"/>
                  </a:lnTo>
                  <a:lnTo>
                    <a:pt x="969918" y="1192633"/>
                  </a:lnTo>
                  <a:lnTo>
                    <a:pt x="961028" y="1183733"/>
                  </a:lnTo>
                  <a:close/>
                </a:path>
                <a:path w="979170" h="1709420">
                  <a:moveTo>
                    <a:pt x="947677" y="1170383"/>
                  </a:moveTo>
                  <a:lnTo>
                    <a:pt x="925427" y="1170383"/>
                  </a:lnTo>
                  <a:lnTo>
                    <a:pt x="947677" y="1179283"/>
                  </a:lnTo>
                  <a:lnTo>
                    <a:pt x="947677" y="1174833"/>
                  </a:lnTo>
                  <a:lnTo>
                    <a:pt x="952128" y="1174833"/>
                  </a:lnTo>
                  <a:lnTo>
                    <a:pt x="947677" y="1170383"/>
                  </a:lnTo>
                  <a:close/>
                </a:path>
                <a:path w="979170" h="1709420">
                  <a:moveTo>
                    <a:pt x="951015" y="1134782"/>
                  </a:moveTo>
                  <a:lnTo>
                    <a:pt x="934327" y="1134782"/>
                  </a:lnTo>
                  <a:lnTo>
                    <a:pt x="938777" y="1139232"/>
                  </a:lnTo>
                  <a:lnTo>
                    <a:pt x="952128" y="1143682"/>
                  </a:lnTo>
                  <a:lnTo>
                    <a:pt x="951015" y="1134782"/>
                  </a:lnTo>
                  <a:close/>
                </a:path>
                <a:path w="979170" h="1709420">
                  <a:moveTo>
                    <a:pt x="209114" y="75652"/>
                  </a:moveTo>
                  <a:lnTo>
                    <a:pt x="200213" y="80102"/>
                  </a:lnTo>
                  <a:lnTo>
                    <a:pt x="169073" y="102352"/>
                  </a:lnTo>
                  <a:lnTo>
                    <a:pt x="155723" y="115703"/>
                  </a:lnTo>
                  <a:lnTo>
                    <a:pt x="137922" y="124603"/>
                  </a:lnTo>
                  <a:lnTo>
                    <a:pt x="129032" y="137953"/>
                  </a:lnTo>
                  <a:lnTo>
                    <a:pt x="111232" y="142404"/>
                  </a:lnTo>
                  <a:lnTo>
                    <a:pt x="97881" y="151304"/>
                  </a:lnTo>
                  <a:lnTo>
                    <a:pt x="84541" y="155754"/>
                  </a:lnTo>
                  <a:lnTo>
                    <a:pt x="71191" y="164654"/>
                  </a:lnTo>
                  <a:lnTo>
                    <a:pt x="66741" y="169104"/>
                  </a:lnTo>
                  <a:lnTo>
                    <a:pt x="839293" y="169104"/>
                  </a:lnTo>
                  <a:lnTo>
                    <a:pt x="836445" y="151304"/>
                  </a:lnTo>
                  <a:lnTo>
                    <a:pt x="836445" y="89002"/>
                  </a:lnTo>
                  <a:lnTo>
                    <a:pt x="226914" y="89002"/>
                  </a:lnTo>
                  <a:lnTo>
                    <a:pt x="209114" y="75652"/>
                  </a:lnTo>
                  <a:close/>
                </a:path>
                <a:path w="979170" h="1709420">
                  <a:moveTo>
                    <a:pt x="13350" y="124603"/>
                  </a:moveTo>
                  <a:lnTo>
                    <a:pt x="8900" y="133503"/>
                  </a:lnTo>
                  <a:lnTo>
                    <a:pt x="13350" y="137953"/>
                  </a:lnTo>
                  <a:lnTo>
                    <a:pt x="13350" y="124603"/>
                  </a:lnTo>
                  <a:close/>
                </a:path>
                <a:path w="979170" h="1709420">
                  <a:moveTo>
                    <a:pt x="818655" y="0"/>
                  </a:moveTo>
                  <a:lnTo>
                    <a:pt x="662932" y="22250"/>
                  </a:lnTo>
                  <a:lnTo>
                    <a:pt x="591741" y="31150"/>
                  </a:lnTo>
                  <a:lnTo>
                    <a:pt x="538350" y="40051"/>
                  </a:lnTo>
                  <a:lnTo>
                    <a:pt x="320346" y="57851"/>
                  </a:lnTo>
                  <a:lnTo>
                    <a:pt x="226914" y="80102"/>
                  </a:lnTo>
                  <a:lnTo>
                    <a:pt x="231364" y="80102"/>
                  </a:lnTo>
                  <a:lnTo>
                    <a:pt x="235804" y="84552"/>
                  </a:lnTo>
                  <a:lnTo>
                    <a:pt x="231364" y="84552"/>
                  </a:lnTo>
                  <a:lnTo>
                    <a:pt x="226914" y="89002"/>
                  </a:lnTo>
                  <a:lnTo>
                    <a:pt x="836445" y="89002"/>
                  </a:lnTo>
                  <a:lnTo>
                    <a:pt x="836445" y="71202"/>
                  </a:lnTo>
                  <a:lnTo>
                    <a:pt x="827545" y="53401"/>
                  </a:lnTo>
                  <a:lnTo>
                    <a:pt x="823095" y="48951"/>
                  </a:lnTo>
                  <a:lnTo>
                    <a:pt x="818655" y="40051"/>
                  </a:lnTo>
                  <a:lnTo>
                    <a:pt x="823095" y="31150"/>
                  </a:lnTo>
                  <a:lnTo>
                    <a:pt x="823095" y="13350"/>
                  </a:lnTo>
                  <a:lnTo>
                    <a:pt x="818655"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1302368" y="2571440"/>
            <a:ext cx="2486660" cy="2486660"/>
            <a:chOff x="1302368" y="2571440"/>
            <a:chExt cx="2486660" cy="2486660"/>
          </a:xfrm>
        </p:grpSpPr>
        <p:sp>
          <p:nvSpPr>
            <p:cNvPr id="10" name="object 10"/>
            <p:cNvSpPr/>
            <p:nvPr/>
          </p:nvSpPr>
          <p:spPr>
            <a:xfrm>
              <a:off x="1302368" y="2571440"/>
              <a:ext cx="2486660" cy="2486660"/>
            </a:xfrm>
            <a:custGeom>
              <a:avLst/>
              <a:gdLst/>
              <a:ahLst/>
              <a:cxnLst/>
              <a:rect l="l" t="t" r="r" b="b"/>
              <a:pathLst>
                <a:path w="2486660" h="2486660">
                  <a:moveTo>
                    <a:pt x="1243312" y="0"/>
                  </a:moveTo>
                  <a:lnTo>
                    <a:pt x="1195622" y="897"/>
                  </a:lnTo>
                  <a:lnTo>
                    <a:pt x="1148386" y="3569"/>
                  </a:lnTo>
                  <a:lnTo>
                    <a:pt x="1101636" y="7983"/>
                  </a:lnTo>
                  <a:lnTo>
                    <a:pt x="1055405" y="14107"/>
                  </a:lnTo>
                  <a:lnTo>
                    <a:pt x="1009724" y="21908"/>
                  </a:lnTo>
                  <a:lnTo>
                    <a:pt x="964626" y="31354"/>
                  </a:lnTo>
                  <a:lnTo>
                    <a:pt x="920143" y="42414"/>
                  </a:lnTo>
                  <a:lnTo>
                    <a:pt x="876308" y="55055"/>
                  </a:lnTo>
                  <a:lnTo>
                    <a:pt x="833152" y="69244"/>
                  </a:lnTo>
                  <a:lnTo>
                    <a:pt x="790707" y="84950"/>
                  </a:lnTo>
                  <a:lnTo>
                    <a:pt x="749007" y="102141"/>
                  </a:lnTo>
                  <a:lnTo>
                    <a:pt x="708082" y="120783"/>
                  </a:lnTo>
                  <a:lnTo>
                    <a:pt x="667966" y="140846"/>
                  </a:lnTo>
                  <a:lnTo>
                    <a:pt x="628690" y="162296"/>
                  </a:lnTo>
                  <a:lnTo>
                    <a:pt x="590286" y="185102"/>
                  </a:lnTo>
                  <a:lnTo>
                    <a:pt x="552788" y="209231"/>
                  </a:lnTo>
                  <a:lnTo>
                    <a:pt x="516226" y="234651"/>
                  </a:lnTo>
                  <a:lnTo>
                    <a:pt x="480634" y="261331"/>
                  </a:lnTo>
                  <a:lnTo>
                    <a:pt x="446043" y="289237"/>
                  </a:lnTo>
                  <a:lnTo>
                    <a:pt x="412486" y="318338"/>
                  </a:lnTo>
                  <a:lnTo>
                    <a:pt x="379995" y="348601"/>
                  </a:lnTo>
                  <a:lnTo>
                    <a:pt x="348601" y="379995"/>
                  </a:lnTo>
                  <a:lnTo>
                    <a:pt x="318338" y="412486"/>
                  </a:lnTo>
                  <a:lnTo>
                    <a:pt x="289237" y="446043"/>
                  </a:lnTo>
                  <a:lnTo>
                    <a:pt x="261331" y="480634"/>
                  </a:lnTo>
                  <a:lnTo>
                    <a:pt x="234651" y="516226"/>
                  </a:lnTo>
                  <a:lnTo>
                    <a:pt x="209231" y="552788"/>
                  </a:lnTo>
                  <a:lnTo>
                    <a:pt x="185102" y="590286"/>
                  </a:lnTo>
                  <a:lnTo>
                    <a:pt x="162296" y="628690"/>
                  </a:lnTo>
                  <a:lnTo>
                    <a:pt x="140846" y="667966"/>
                  </a:lnTo>
                  <a:lnTo>
                    <a:pt x="120783" y="708082"/>
                  </a:lnTo>
                  <a:lnTo>
                    <a:pt x="102141" y="749007"/>
                  </a:lnTo>
                  <a:lnTo>
                    <a:pt x="84950" y="790707"/>
                  </a:lnTo>
                  <a:lnTo>
                    <a:pt x="69244" y="833152"/>
                  </a:lnTo>
                  <a:lnTo>
                    <a:pt x="55055" y="876308"/>
                  </a:lnTo>
                  <a:lnTo>
                    <a:pt x="42414" y="920143"/>
                  </a:lnTo>
                  <a:lnTo>
                    <a:pt x="31354" y="964626"/>
                  </a:lnTo>
                  <a:lnTo>
                    <a:pt x="21908" y="1009724"/>
                  </a:lnTo>
                  <a:lnTo>
                    <a:pt x="14107" y="1055405"/>
                  </a:lnTo>
                  <a:lnTo>
                    <a:pt x="7983" y="1101636"/>
                  </a:lnTo>
                  <a:lnTo>
                    <a:pt x="3569" y="1148386"/>
                  </a:lnTo>
                  <a:lnTo>
                    <a:pt x="897" y="1195622"/>
                  </a:lnTo>
                  <a:lnTo>
                    <a:pt x="0" y="1243312"/>
                  </a:lnTo>
                  <a:lnTo>
                    <a:pt x="897" y="1291003"/>
                  </a:lnTo>
                  <a:lnTo>
                    <a:pt x="3569" y="1338239"/>
                  </a:lnTo>
                  <a:lnTo>
                    <a:pt x="7983" y="1384989"/>
                  </a:lnTo>
                  <a:lnTo>
                    <a:pt x="14107" y="1431220"/>
                  </a:lnTo>
                  <a:lnTo>
                    <a:pt x="21908" y="1476901"/>
                  </a:lnTo>
                  <a:lnTo>
                    <a:pt x="31354" y="1521999"/>
                  </a:lnTo>
                  <a:lnTo>
                    <a:pt x="42414" y="1566481"/>
                  </a:lnTo>
                  <a:lnTo>
                    <a:pt x="55055" y="1610317"/>
                  </a:lnTo>
                  <a:lnTo>
                    <a:pt x="69244" y="1653473"/>
                  </a:lnTo>
                  <a:lnTo>
                    <a:pt x="84950" y="1695918"/>
                  </a:lnTo>
                  <a:lnTo>
                    <a:pt x="102141" y="1737618"/>
                  </a:lnTo>
                  <a:lnTo>
                    <a:pt x="120783" y="1778543"/>
                  </a:lnTo>
                  <a:lnTo>
                    <a:pt x="140846" y="1818659"/>
                  </a:lnTo>
                  <a:lnTo>
                    <a:pt x="162296" y="1857935"/>
                  </a:lnTo>
                  <a:lnTo>
                    <a:pt x="185102" y="1896339"/>
                  </a:lnTo>
                  <a:lnTo>
                    <a:pt x="209231" y="1933837"/>
                  </a:lnTo>
                  <a:lnTo>
                    <a:pt x="234651" y="1970399"/>
                  </a:lnTo>
                  <a:lnTo>
                    <a:pt x="261331" y="2005991"/>
                  </a:lnTo>
                  <a:lnTo>
                    <a:pt x="289237" y="2040582"/>
                  </a:lnTo>
                  <a:lnTo>
                    <a:pt x="318338" y="2074139"/>
                  </a:lnTo>
                  <a:lnTo>
                    <a:pt x="348601" y="2106630"/>
                  </a:lnTo>
                  <a:lnTo>
                    <a:pt x="379995" y="2138024"/>
                  </a:lnTo>
                  <a:lnTo>
                    <a:pt x="412486" y="2168287"/>
                  </a:lnTo>
                  <a:lnTo>
                    <a:pt x="446043" y="2197388"/>
                  </a:lnTo>
                  <a:lnTo>
                    <a:pt x="480634" y="2225294"/>
                  </a:lnTo>
                  <a:lnTo>
                    <a:pt x="516226" y="2251973"/>
                  </a:lnTo>
                  <a:lnTo>
                    <a:pt x="552788" y="2277394"/>
                  </a:lnTo>
                  <a:lnTo>
                    <a:pt x="590286" y="2301523"/>
                  </a:lnTo>
                  <a:lnTo>
                    <a:pt x="628690" y="2324329"/>
                  </a:lnTo>
                  <a:lnTo>
                    <a:pt x="667966" y="2345779"/>
                  </a:lnTo>
                  <a:lnTo>
                    <a:pt x="708082" y="2365842"/>
                  </a:lnTo>
                  <a:lnTo>
                    <a:pt x="749007" y="2384484"/>
                  </a:lnTo>
                  <a:lnTo>
                    <a:pt x="790707" y="2401675"/>
                  </a:lnTo>
                  <a:lnTo>
                    <a:pt x="833152" y="2417381"/>
                  </a:lnTo>
                  <a:lnTo>
                    <a:pt x="876308" y="2431570"/>
                  </a:lnTo>
                  <a:lnTo>
                    <a:pt x="920143" y="2444211"/>
                  </a:lnTo>
                  <a:lnTo>
                    <a:pt x="964626" y="2455270"/>
                  </a:lnTo>
                  <a:lnTo>
                    <a:pt x="1009724" y="2464717"/>
                  </a:lnTo>
                  <a:lnTo>
                    <a:pt x="1055405" y="2472518"/>
                  </a:lnTo>
                  <a:lnTo>
                    <a:pt x="1101636" y="2478642"/>
                  </a:lnTo>
                  <a:lnTo>
                    <a:pt x="1148386" y="2483056"/>
                  </a:lnTo>
                  <a:lnTo>
                    <a:pt x="1195622" y="2485728"/>
                  </a:lnTo>
                  <a:lnTo>
                    <a:pt x="1243312" y="2486625"/>
                  </a:lnTo>
                  <a:lnTo>
                    <a:pt x="1291003" y="2485728"/>
                  </a:lnTo>
                  <a:lnTo>
                    <a:pt x="1338239" y="2483056"/>
                  </a:lnTo>
                  <a:lnTo>
                    <a:pt x="1384989" y="2478642"/>
                  </a:lnTo>
                  <a:lnTo>
                    <a:pt x="1431220" y="2472518"/>
                  </a:lnTo>
                  <a:lnTo>
                    <a:pt x="1476901" y="2464717"/>
                  </a:lnTo>
                  <a:lnTo>
                    <a:pt x="1521999" y="2455270"/>
                  </a:lnTo>
                  <a:lnTo>
                    <a:pt x="1566481" y="2444211"/>
                  </a:lnTo>
                  <a:lnTo>
                    <a:pt x="1610317" y="2431570"/>
                  </a:lnTo>
                  <a:lnTo>
                    <a:pt x="1653473" y="2417381"/>
                  </a:lnTo>
                  <a:lnTo>
                    <a:pt x="1695918" y="2401675"/>
                  </a:lnTo>
                  <a:lnTo>
                    <a:pt x="1737618" y="2384484"/>
                  </a:lnTo>
                  <a:lnTo>
                    <a:pt x="1778543" y="2365842"/>
                  </a:lnTo>
                  <a:lnTo>
                    <a:pt x="1818659" y="2345779"/>
                  </a:lnTo>
                  <a:lnTo>
                    <a:pt x="1857935" y="2324329"/>
                  </a:lnTo>
                  <a:lnTo>
                    <a:pt x="1896339" y="2301523"/>
                  </a:lnTo>
                  <a:lnTo>
                    <a:pt x="1933837" y="2277394"/>
                  </a:lnTo>
                  <a:lnTo>
                    <a:pt x="1970399" y="2251973"/>
                  </a:lnTo>
                  <a:lnTo>
                    <a:pt x="2005991" y="2225294"/>
                  </a:lnTo>
                  <a:lnTo>
                    <a:pt x="2040582" y="2197388"/>
                  </a:lnTo>
                  <a:lnTo>
                    <a:pt x="2074139" y="2168287"/>
                  </a:lnTo>
                  <a:lnTo>
                    <a:pt x="2106630" y="2138024"/>
                  </a:lnTo>
                  <a:lnTo>
                    <a:pt x="2138024" y="2106630"/>
                  </a:lnTo>
                  <a:lnTo>
                    <a:pt x="2168287" y="2074139"/>
                  </a:lnTo>
                  <a:lnTo>
                    <a:pt x="2197388" y="2040582"/>
                  </a:lnTo>
                  <a:lnTo>
                    <a:pt x="2225294" y="2005991"/>
                  </a:lnTo>
                  <a:lnTo>
                    <a:pt x="2251973" y="1970399"/>
                  </a:lnTo>
                  <a:lnTo>
                    <a:pt x="2277394" y="1933837"/>
                  </a:lnTo>
                  <a:lnTo>
                    <a:pt x="2301523" y="1896339"/>
                  </a:lnTo>
                  <a:lnTo>
                    <a:pt x="2324329" y="1857935"/>
                  </a:lnTo>
                  <a:lnTo>
                    <a:pt x="2345779" y="1818659"/>
                  </a:lnTo>
                  <a:lnTo>
                    <a:pt x="2365842" y="1778543"/>
                  </a:lnTo>
                  <a:lnTo>
                    <a:pt x="2384484" y="1737618"/>
                  </a:lnTo>
                  <a:lnTo>
                    <a:pt x="2401675" y="1695918"/>
                  </a:lnTo>
                  <a:lnTo>
                    <a:pt x="2417381" y="1653473"/>
                  </a:lnTo>
                  <a:lnTo>
                    <a:pt x="2431570" y="1610317"/>
                  </a:lnTo>
                  <a:lnTo>
                    <a:pt x="2444211" y="1566481"/>
                  </a:lnTo>
                  <a:lnTo>
                    <a:pt x="2455270" y="1521999"/>
                  </a:lnTo>
                  <a:lnTo>
                    <a:pt x="2464717" y="1476901"/>
                  </a:lnTo>
                  <a:lnTo>
                    <a:pt x="2472518" y="1431220"/>
                  </a:lnTo>
                  <a:lnTo>
                    <a:pt x="2478642" y="1384989"/>
                  </a:lnTo>
                  <a:lnTo>
                    <a:pt x="2483056" y="1338239"/>
                  </a:lnTo>
                  <a:lnTo>
                    <a:pt x="2485728" y="1291003"/>
                  </a:lnTo>
                  <a:lnTo>
                    <a:pt x="2486625" y="1243312"/>
                  </a:lnTo>
                  <a:lnTo>
                    <a:pt x="2485728" y="1195622"/>
                  </a:lnTo>
                  <a:lnTo>
                    <a:pt x="2483056" y="1148386"/>
                  </a:lnTo>
                  <a:lnTo>
                    <a:pt x="2478642" y="1101636"/>
                  </a:lnTo>
                  <a:lnTo>
                    <a:pt x="2472518" y="1055405"/>
                  </a:lnTo>
                  <a:lnTo>
                    <a:pt x="2464717" y="1009724"/>
                  </a:lnTo>
                  <a:lnTo>
                    <a:pt x="2455270" y="964626"/>
                  </a:lnTo>
                  <a:lnTo>
                    <a:pt x="2444211" y="920143"/>
                  </a:lnTo>
                  <a:lnTo>
                    <a:pt x="2431570" y="876308"/>
                  </a:lnTo>
                  <a:lnTo>
                    <a:pt x="2417381" y="833152"/>
                  </a:lnTo>
                  <a:lnTo>
                    <a:pt x="2401675" y="790707"/>
                  </a:lnTo>
                  <a:lnTo>
                    <a:pt x="2384484" y="749007"/>
                  </a:lnTo>
                  <a:lnTo>
                    <a:pt x="2365842" y="708082"/>
                  </a:lnTo>
                  <a:lnTo>
                    <a:pt x="2345779" y="667966"/>
                  </a:lnTo>
                  <a:lnTo>
                    <a:pt x="2324329" y="628690"/>
                  </a:lnTo>
                  <a:lnTo>
                    <a:pt x="2301523" y="590286"/>
                  </a:lnTo>
                  <a:lnTo>
                    <a:pt x="2277394" y="552788"/>
                  </a:lnTo>
                  <a:lnTo>
                    <a:pt x="2251973" y="516226"/>
                  </a:lnTo>
                  <a:lnTo>
                    <a:pt x="2225294" y="480634"/>
                  </a:lnTo>
                  <a:lnTo>
                    <a:pt x="2197388" y="446043"/>
                  </a:lnTo>
                  <a:lnTo>
                    <a:pt x="2168287" y="412486"/>
                  </a:lnTo>
                  <a:lnTo>
                    <a:pt x="2138024" y="379995"/>
                  </a:lnTo>
                  <a:lnTo>
                    <a:pt x="2106630" y="348601"/>
                  </a:lnTo>
                  <a:lnTo>
                    <a:pt x="2074139" y="318338"/>
                  </a:lnTo>
                  <a:lnTo>
                    <a:pt x="2040582" y="289237"/>
                  </a:lnTo>
                  <a:lnTo>
                    <a:pt x="2005991" y="261331"/>
                  </a:lnTo>
                  <a:lnTo>
                    <a:pt x="1970399" y="234651"/>
                  </a:lnTo>
                  <a:lnTo>
                    <a:pt x="1933837" y="209231"/>
                  </a:lnTo>
                  <a:lnTo>
                    <a:pt x="1896339" y="185102"/>
                  </a:lnTo>
                  <a:lnTo>
                    <a:pt x="1857935" y="162296"/>
                  </a:lnTo>
                  <a:lnTo>
                    <a:pt x="1818659" y="140846"/>
                  </a:lnTo>
                  <a:lnTo>
                    <a:pt x="1778543" y="120783"/>
                  </a:lnTo>
                  <a:lnTo>
                    <a:pt x="1737618" y="102141"/>
                  </a:lnTo>
                  <a:lnTo>
                    <a:pt x="1695918" y="84950"/>
                  </a:lnTo>
                  <a:lnTo>
                    <a:pt x="1653473" y="69244"/>
                  </a:lnTo>
                  <a:lnTo>
                    <a:pt x="1610317" y="55055"/>
                  </a:lnTo>
                  <a:lnTo>
                    <a:pt x="1566481" y="42414"/>
                  </a:lnTo>
                  <a:lnTo>
                    <a:pt x="1521999" y="31354"/>
                  </a:lnTo>
                  <a:lnTo>
                    <a:pt x="1476901" y="21908"/>
                  </a:lnTo>
                  <a:lnTo>
                    <a:pt x="1431220" y="14107"/>
                  </a:lnTo>
                  <a:lnTo>
                    <a:pt x="1384989" y="7983"/>
                  </a:lnTo>
                  <a:lnTo>
                    <a:pt x="1338239" y="3569"/>
                  </a:lnTo>
                  <a:lnTo>
                    <a:pt x="1291003" y="897"/>
                  </a:lnTo>
                  <a:lnTo>
                    <a:pt x="1243312" y="0"/>
                  </a:lnTo>
                  <a:close/>
                </a:path>
              </a:pathLst>
            </a:custGeom>
            <a:solidFill>
              <a:srgbClr val="00488F"/>
            </a:solidFill>
          </p:spPr>
          <p:txBody>
            <a:bodyPr wrap="square" lIns="0" tIns="0" rIns="0" bIns="0" rtlCol="0"/>
            <a:lstStyle/>
            <a:p>
              <a:endParaRPr/>
            </a:p>
          </p:txBody>
        </p:sp>
        <p:sp>
          <p:nvSpPr>
            <p:cNvPr id="11" name="object 11"/>
            <p:cNvSpPr/>
            <p:nvPr/>
          </p:nvSpPr>
          <p:spPr>
            <a:xfrm>
              <a:off x="1688746" y="3305868"/>
              <a:ext cx="1589405" cy="1034415"/>
            </a:xfrm>
            <a:custGeom>
              <a:avLst/>
              <a:gdLst/>
              <a:ahLst/>
              <a:cxnLst/>
              <a:rect l="l" t="t" r="r" b="b"/>
              <a:pathLst>
                <a:path w="1589404" h="1034414">
                  <a:moveTo>
                    <a:pt x="1286212" y="0"/>
                  </a:moveTo>
                  <a:lnTo>
                    <a:pt x="1250181" y="3601"/>
                  </a:lnTo>
                  <a:lnTo>
                    <a:pt x="1188937" y="10805"/>
                  </a:lnTo>
                  <a:lnTo>
                    <a:pt x="1109673" y="18020"/>
                  </a:lnTo>
                  <a:lnTo>
                    <a:pt x="1012398" y="21622"/>
                  </a:lnTo>
                  <a:lnTo>
                    <a:pt x="907909" y="25224"/>
                  </a:lnTo>
                  <a:lnTo>
                    <a:pt x="792625" y="28826"/>
                  </a:lnTo>
                  <a:lnTo>
                    <a:pt x="670126" y="32428"/>
                  </a:lnTo>
                  <a:lnTo>
                    <a:pt x="551229" y="32428"/>
                  </a:lnTo>
                  <a:lnTo>
                    <a:pt x="435944" y="36030"/>
                  </a:lnTo>
                  <a:lnTo>
                    <a:pt x="324251" y="43234"/>
                  </a:lnTo>
                  <a:lnTo>
                    <a:pt x="223375" y="43234"/>
                  </a:lnTo>
                  <a:lnTo>
                    <a:pt x="144110" y="46836"/>
                  </a:lnTo>
                  <a:lnTo>
                    <a:pt x="18009" y="46836"/>
                  </a:lnTo>
                  <a:lnTo>
                    <a:pt x="10805" y="50448"/>
                  </a:lnTo>
                  <a:lnTo>
                    <a:pt x="7203" y="54050"/>
                  </a:lnTo>
                  <a:lnTo>
                    <a:pt x="7203" y="61254"/>
                  </a:lnTo>
                  <a:lnTo>
                    <a:pt x="14407" y="82877"/>
                  </a:lnTo>
                  <a:lnTo>
                    <a:pt x="14407" y="111692"/>
                  </a:lnTo>
                  <a:lnTo>
                    <a:pt x="10805" y="118907"/>
                  </a:lnTo>
                  <a:lnTo>
                    <a:pt x="10805" y="122509"/>
                  </a:lnTo>
                  <a:lnTo>
                    <a:pt x="14407" y="126111"/>
                  </a:lnTo>
                  <a:lnTo>
                    <a:pt x="18009" y="126111"/>
                  </a:lnTo>
                  <a:lnTo>
                    <a:pt x="28815" y="133315"/>
                  </a:lnTo>
                  <a:lnTo>
                    <a:pt x="32428" y="144121"/>
                  </a:lnTo>
                  <a:lnTo>
                    <a:pt x="32428" y="183764"/>
                  </a:lnTo>
                  <a:lnTo>
                    <a:pt x="28815" y="219794"/>
                  </a:lnTo>
                  <a:lnTo>
                    <a:pt x="18009" y="248620"/>
                  </a:lnTo>
                  <a:lnTo>
                    <a:pt x="7203" y="263028"/>
                  </a:lnTo>
                  <a:lnTo>
                    <a:pt x="7203" y="270232"/>
                  </a:lnTo>
                  <a:lnTo>
                    <a:pt x="3601" y="270232"/>
                  </a:lnTo>
                  <a:lnTo>
                    <a:pt x="0" y="277447"/>
                  </a:lnTo>
                  <a:lnTo>
                    <a:pt x="0" y="299058"/>
                  </a:lnTo>
                  <a:lnTo>
                    <a:pt x="3601" y="306262"/>
                  </a:lnTo>
                  <a:lnTo>
                    <a:pt x="7203" y="306262"/>
                  </a:lnTo>
                  <a:lnTo>
                    <a:pt x="14407" y="309875"/>
                  </a:lnTo>
                  <a:lnTo>
                    <a:pt x="32428" y="309875"/>
                  </a:lnTo>
                  <a:lnTo>
                    <a:pt x="39632" y="313477"/>
                  </a:lnTo>
                  <a:lnTo>
                    <a:pt x="32428" y="313477"/>
                  </a:lnTo>
                  <a:lnTo>
                    <a:pt x="25213" y="320681"/>
                  </a:lnTo>
                  <a:lnTo>
                    <a:pt x="25213" y="335089"/>
                  </a:lnTo>
                  <a:lnTo>
                    <a:pt x="28815" y="345905"/>
                  </a:lnTo>
                  <a:lnTo>
                    <a:pt x="43234" y="360313"/>
                  </a:lnTo>
                  <a:lnTo>
                    <a:pt x="54040" y="363915"/>
                  </a:lnTo>
                  <a:lnTo>
                    <a:pt x="61244" y="374732"/>
                  </a:lnTo>
                  <a:lnTo>
                    <a:pt x="64846" y="428772"/>
                  </a:lnTo>
                  <a:lnTo>
                    <a:pt x="79264" y="475619"/>
                  </a:lnTo>
                  <a:lnTo>
                    <a:pt x="93672" y="515251"/>
                  </a:lnTo>
                  <a:lnTo>
                    <a:pt x="115284" y="558485"/>
                  </a:lnTo>
                  <a:lnTo>
                    <a:pt x="129702" y="605332"/>
                  </a:lnTo>
                  <a:lnTo>
                    <a:pt x="129702" y="662985"/>
                  </a:lnTo>
                  <a:lnTo>
                    <a:pt x="133304" y="673791"/>
                  </a:lnTo>
                  <a:lnTo>
                    <a:pt x="144110" y="673791"/>
                  </a:lnTo>
                  <a:lnTo>
                    <a:pt x="147712" y="677392"/>
                  </a:lnTo>
                  <a:lnTo>
                    <a:pt x="147712" y="673791"/>
                  </a:lnTo>
                  <a:lnTo>
                    <a:pt x="154916" y="677392"/>
                  </a:lnTo>
                  <a:lnTo>
                    <a:pt x="154916" y="688198"/>
                  </a:lnTo>
                  <a:lnTo>
                    <a:pt x="158518" y="699015"/>
                  </a:lnTo>
                  <a:lnTo>
                    <a:pt x="180141" y="717025"/>
                  </a:lnTo>
                  <a:lnTo>
                    <a:pt x="180141" y="738647"/>
                  </a:lnTo>
                  <a:lnTo>
                    <a:pt x="183743" y="753055"/>
                  </a:lnTo>
                  <a:lnTo>
                    <a:pt x="183743" y="756657"/>
                  </a:lnTo>
                  <a:lnTo>
                    <a:pt x="187345" y="760270"/>
                  </a:lnTo>
                  <a:lnTo>
                    <a:pt x="187345" y="767474"/>
                  </a:lnTo>
                  <a:lnTo>
                    <a:pt x="190947" y="774677"/>
                  </a:lnTo>
                  <a:lnTo>
                    <a:pt x="190947" y="778279"/>
                  </a:lnTo>
                  <a:lnTo>
                    <a:pt x="187345" y="781881"/>
                  </a:lnTo>
                  <a:lnTo>
                    <a:pt x="183743" y="789085"/>
                  </a:lnTo>
                  <a:lnTo>
                    <a:pt x="183743" y="792698"/>
                  </a:lnTo>
                  <a:lnTo>
                    <a:pt x="198151" y="893585"/>
                  </a:lnTo>
                  <a:lnTo>
                    <a:pt x="198151" y="915197"/>
                  </a:lnTo>
                  <a:lnTo>
                    <a:pt x="190947" y="936819"/>
                  </a:lnTo>
                  <a:lnTo>
                    <a:pt x="190947" y="954840"/>
                  </a:lnTo>
                  <a:lnTo>
                    <a:pt x="198151" y="969247"/>
                  </a:lnTo>
                  <a:lnTo>
                    <a:pt x="208967" y="976451"/>
                  </a:lnTo>
                  <a:lnTo>
                    <a:pt x="212569" y="983655"/>
                  </a:lnTo>
                  <a:lnTo>
                    <a:pt x="219773" y="987268"/>
                  </a:lnTo>
                  <a:lnTo>
                    <a:pt x="219773" y="1005278"/>
                  </a:lnTo>
                  <a:lnTo>
                    <a:pt x="569249" y="1005278"/>
                  </a:lnTo>
                  <a:lnTo>
                    <a:pt x="752992" y="994472"/>
                  </a:lnTo>
                  <a:lnTo>
                    <a:pt x="929531" y="987268"/>
                  </a:lnTo>
                  <a:lnTo>
                    <a:pt x="1091663" y="976451"/>
                  </a:lnTo>
                  <a:lnTo>
                    <a:pt x="1116876" y="969247"/>
                  </a:lnTo>
                  <a:lnTo>
                    <a:pt x="1156509" y="962044"/>
                  </a:lnTo>
                  <a:lnTo>
                    <a:pt x="1188937" y="958442"/>
                  </a:lnTo>
                  <a:lnTo>
                    <a:pt x="1206947" y="954840"/>
                  </a:lnTo>
                  <a:lnTo>
                    <a:pt x="1217753" y="962044"/>
                  </a:lnTo>
                  <a:lnTo>
                    <a:pt x="1239375" y="980053"/>
                  </a:lnTo>
                  <a:lnTo>
                    <a:pt x="1257385" y="994472"/>
                  </a:lnTo>
                  <a:lnTo>
                    <a:pt x="1271804" y="1016084"/>
                  </a:lnTo>
                  <a:lnTo>
                    <a:pt x="1289814" y="1030502"/>
                  </a:lnTo>
                  <a:lnTo>
                    <a:pt x="1297018" y="1034104"/>
                  </a:lnTo>
                  <a:lnTo>
                    <a:pt x="1304222" y="1026900"/>
                  </a:lnTo>
                  <a:lnTo>
                    <a:pt x="1304222" y="1008880"/>
                  </a:lnTo>
                  <a:lnTo>
                    <a:pt x="1311436" y="983655"/>
                  </a:lnTo>
                  <a:lnTo>
                    <a:pt x="1318640" y="976451"/>
                  </a:lnTo>
                  <a:lnTo>
                    <a:pt x="1322242" y="965645"/>
                  </a:lnTo>
                  <a:lnTo>
                    <a:pt x="1340252" y="958442"/>
                  </a:lnTo>
                  <a:lnTo>
                    <a:pt x="1347456" y="951227"/>
                  </a:lnTo>
                  <a:lnTo>
                    <a:pt x="1358272" y="944023"/>
                  </a:lnTo>
                  <a:lnTo>
                    <a:pt x="1365476" y="944023"/>
                  </a:lnTo>
                  <a:lnTo>
                    <a:pt x="1365476" y="936819"/>
                  </a:lnTo>
                  <a:lnTo>
                    <a:pt x="1369078" y="929615"/>
                  </a:lnTo>
                  <a:lnTo>
                    <a:pt x="1369078" y="918799"/>
                  </a:lnTo>
                  <a:lnTo>
                    <a:pt x="1379884" y="904391"/>
                  </a:lnTo>
                  <a:lnTo>
                    <a:pt x="1379884" y="868360"/>
                  </a:lnTo>
                  <a:lnTo>
                    <a:pt x="1387088" y="861157"/>
                  </a:lnTo>
                  <a:lnTo>
                    <a:pt x="1394292" y="857555"/>
                  </a:lnTo>
                  <a:lnTo>
                    <a:pt x="1397905" y="857555"/>
                  </a:lnTo>
                  <a:lnTo>
                    <a:pt x="1408711" y="850340"/>
                  </a:lnTo>
                  <a:lnTo>
                    <a:pt x="1408711" y="807106"/>
                  </a:lnTo>
                  <a:lnTo>
                    <a:pt x="1397905" y="789085"/>
                  </a:lnTo>
                  <a:lnTo>
                    <a:pt x="1387088" y="778279"/>
                  </a:lnTo>
                  <a:lnTo>
                    <a:pt x="1379884" y="760270"/>
                  </a:lnTo>
                  <a:lnTo>
                    <a:pt x="1365476" y="742249"/>
                  </a:lnTo>
                  <a:lnTo>
                    <a:pt x="1379884" y="680994"/>
                  </a:lnTo>
                  <a:lnTo>
                    <a:pt x="1397905" y="677392"/>
                  </a:lnTo>
                  <a:lnTo>
                    <a:pt x="1459149" y="666587"/>
                  </a:lnTo>
                  <a:lnTo>
                    <a:pt x="1480761" y="659372"/>
                  </a:lnTo>
                  <a:lnTo>
                    <a:pt x="1491577" y="648566"/>
                  </a:lnTo>
                  <a:lnTo>
                    <a:pt x="1487975" y="630546"/>
                  </a:lnTo>
                  <a:lnTo>
                    <a:pt x="1491577" y="623342"/>
                  </a:lnTo>
                  <a:lnTo>
                    <a:pt x="1498781" y="623342"/>
                  </a:lnTo>
                  <a:lnTo>
                    <a:pt x="1505985" y="626944"/>
                  </a:lnTo>
                  <a:lnTo>
                    <a:pt x="1509587" y="634158"/>
                  </a:lnTo>
                  <a:lnTo>
                    <a:pt x="1513189" y="637760"/>
                  </a:lnTo>
                  <a:lnTo>
                    <a:pt x="1523995" y="637760"/>
                  </a:lnTo>
                  <a:lnTo>
                    <a:pt x="1531209" y="630546"/>
                  </a:lnTo>
                  <a:lnTo>
                    <a:pt x="1542015" y="626944"/>
                  </a:lnTo>
                  <a:lnTo>
                    <a:pt x="1545617" y="608934"/>
                  </a:lnTo>
                  <a:lnTo>
                    <a:pt x="1549219" y="587311"/>
                  </a:lnTo>
                  <a:lnTo>
                    <a:pt x="1549219" y="572904"/>
                  </a:lnTo>
                  <a:lnTo>
                    <a:pt x="1560025" y="558485"/>
                  </a:lnTo>
                  <a:lnTo>
                    <a:pt x="1578046" y="515251"/>
                  </a:lnTo>
                  <a:lnTo>
                    <a:pt x="1588852" y="479221"/>
                  </a:lnTo>
                  <a:lnTo>
                    <a:pt x="1574444" y="453996"/>
                  </a:lnTo>
                  <a:lnTo>
                    <a:pt x="1542015" y="421568"/>
                  </a:lnTo>
                  <a:lnTo>
                    <a:pt x="1538413" y="410762"/>
                  </a:lnTo>
                  <a:lnTo>
                    <a:pt x="1520393" y="403547"/>
                  </a:lnTo>
                  <a:lnTo>
                    <a:pt x="1513189" y="403547"/>
                  </a:lnTo>
                  <a:lnTo>
                    <a:pt x="1505985" y="399945"/>
                  </a:lnTo>
                  <a:lnTo>
                    <a:pt x="1495179" y="389139"/>
                  </a:lnTo>
                  <a:lnTo>
                    <a:pt x="1509587" y="378334"/>
                  </a:lnTo>
                  <a:lnTo>
                    <a:pt x="1509587" y="374732"/>
                  </a:lnTo>
                  <a:lnTo>
                    <a:pt x="1505985" y="363915"/>
                  </a:lnTo>
                  <a:lnTo>
                    <a:pt x="1484363" y="349507"/>
                  </a:lnTo>
                  <a:lnTo>
                    <a:pt x="1469955" y="345905"/>
                  </a:lnTo>
                  <a:lnTo>
                    <a:pt x="1462751" y="335089"/>
                  </a:lnTo>
                  <a:lnTo>
                    <a:pt x="1455547" y="331487"/>
                  </a:lnTo>
                  <a:lnTo>
                    <a:pt x="1448343" y="324283"/>
                  </a:lnTo>
                  <a:lnTo>
                    <a:pt x="1444741" y="309875"/>
                  </a:lnTo>
                  <a:lnTo>
                    <a:pt x="1444741" y="299058"/>
                  </a:lnTo>
                  <a:lnTo>
                    <a:pt x="1441139" y="295456"/>
                  </a:lnTo>
                  <a:lnTo>
                    <a:pt x="1441139" y="281049"/>
                  </a:lnTo>
                  <a:lnTo>
                    <a:pt x="1437526" y="273834"/>
                  </a:lnTo>
                  <a:lnTo>
                    <a:pt x="1412313" y="273834"/>
                  </a:lnTo>
                  <a:lnTo>
                    <a:pt x="1390690" y="270232"/>
                  </a:lnTo>
                  <a:lnTo>
                    <a:pt x="1369078" y="255824"/>
                  </a:lnTo>
                  <a:lnTo>
                    <a:pt x="1343854" y="252222"/>
                  </a:lnTo>
                  <a:lnTo>
                    <a:pt x="1336650" y="219794"/>
                  </a:lnTo>
                  <a:lnTo>
                    <a:pt x="1322242" y="183764"/>
                  </a:lnTo>
                  <a:lnTo>
                    <a:pt x="1311436" y="154937"/>
                  </a:lnTo>
                  <a:lnTo>
                    <a:pt x="1307824" y="122509"/>
                  </a:lnTo>
                  <a:lnTo>
                    <a:pt x="1315038" y="93683"/>
                  </a:lnTo>
                  <a:lnTo>
                    <a:pt x="1322242" y="75662"/>
                  </a:lnTo>
                  <a:lnTo>
                    <a:pt x="1329446" y="61254"/>
                  </a:lnTo>
                  <a:lnTo>
                    <a:pt x="1322242" y="50448"/>
                  </a:lnTo>
                  <a:lnTo>
                    <a:pt x="1307824" y="50448"/>
                  </a:lnTo>
                  <a:lnTo>
                    <a:pt x="1297018" y="46836"/>
                  </a:lnTo>
                  <a:lnTo>
                    <a:pt x="1289814" y="36030"/>
                  </a:lnTo>
                  <a:lnTo>
                    <a:pt x="1289814" y="25224"/>
                  </a:lnTo>
                  <a:lnTo>
                    <a:pt x="1286212" y="18020"/>
                  </a:lnTo>
                  <a:lnTo>
                    <a:pt x="1286212" y="0"/>
                  </a:lnTo>
                  <a:close/>
                </a:path>
              </a:pathLst>
            </a:custGeom>
            <a:solidFill>
              <a:srgbClr val="FFFFFF"/>
            </a:solidFill>
          </p:spPr>
          <p:txBody>
            <a:bodyPr wrap="square" lIns="0" tIns="0" rIns="0" bIns="0" rtlCol="0"/>
            <a:lstStyle/>
            <a:p>
              <a:endParaRPr/>
            </a:p>
          </p:txBody>
        </p:sp>
      </p:grpSp>
      <p:sp>
        <p:nvSpPr>
          <p:cNvPr id="12" name="object 12"/>
          <p:cNvSpPr/>
          <p:nvPr/>
        </p:nvSpPr>
        <p:spPr>
          <a:xfrm>
            <a:off x="4417561" y="2951847"/>
            <a:ext cx="0" cy="6492240"/>
          </a:xfrm>
          <a:custGeom>
            <a:avLst/>
            <a:gdLst/>
            <a:ahLst/>
            <a:cxnLst/>
            <a:rect l="l" t="t" r="r" b="b"/>
            <a:pathLst>
              <a:path h="6492240">
                <a:moveTo>
                  <a:pt x="0" y="0"/>
                </a:moveTo>
                <a:lnTo>
                  <a:pt x="0" y="6491875"/>
                </a:lnTo>
              </a:path>
            </a:pathLst>
          </a:custGeom>
          <a:ln w="20941">
            <a:solidFill>
              <a:srgbClr val="00488F"/>
            </a:solidFill>
            <a:prstDash val="sysDot"/>
          </a:ln>
        </p:spPr>
        <p:txBody>
          <a:bodyPr wrap="square" lIns="0" tIns="0" rIns="0" bIns="0" rtlCol="0"/>
          <a:lstStyle/>
          <a:p>
            <a:endParaRPr/>
          </a:p>
        </p:txBody>
      </p:sp>
      <p:sp>
        <p:nvSpPr>
          <p:cNvPr id="13" name="object 13"/>
          <p:cNvSpPr/>
          <p:nvPr/>
        </p:nvSpPr>
        <p:spPr>
          <a:xfrm>
            <a:off x="8208440" y="2951847"/>
            <a:ext cx="0" cy="6492240"/>
          </a:xfrm>
          <a:custGeom>
            <a:avLst/>
            <a:gdLst/>
            <a:ahLst/>
            <a:cxnLst/>
            <a:rect l="l" t="t" r="r" b="b"/>
            <a:pathLst>
              <a:path h="6492240">
                <a:moveTo>
                  <a:pt x="0" y="0"/>
                </a:moveTo>
                <a:lnTo>
                  <a:pt x="0" y="6491875"/>
                </a:lnTo>
              </a:path>
            </a:pathLst>
          </a:custGeom>
          <a:ln w="20941">
            <a:solidFill>
              <a:srgbClr val="00488F"/>
            </a:solidFill>
            <a:prstDash val="sysDot"/>
          </a:ln>
        </p:spPr>
        <p:txBody>
          <a:bodyPr wrap="square" lIns="0" tIns="0" rIns="0" bIns="0" rtlCol="0"/>
          <a:lstStyle/>
          <a:p>
            <a:endParaRPr/>
          </a:p>
        </p:txBody>
      </p:sp>
      <p:sp>
        <p:nvSpPr>
          <p:cNvPr id="14" name="object 14"/>
          <p:cNvSpPr/>
          <p:nvPr/>
        </p:nvSpPr>
        <p:spPr>
          <a:xfrm>
            <a:off x="15790826" y="2951847"/>
            <a:ext cx="0" cy="6492240"/>
          </a:xfrm>
          <a:custGeom>
            <a:avLst/>
            <a:gdLst/>
            <a:ahLst/>
            <a:cxnLst/>
            <a:rect l="l" t="t" r="r" b="b"/>
            <a:pathLst>
              <a:path h="6492240">
                <a:moveTo>
                  <a:pt x="0" y="0"/>
                </a:moveTo>
                <a:lnTo>
                  <a:pt x="0" y="6491875"/>
                </a:lnTo>
              </a:path>
            </a:pathLst>
          </a:custGeom>
          <a:ln w="20941">
            <a:solidFill>
              <a:srgbClr val="00488F"/>
            </a:solidFill>
            <a:prstDash val="sysDot"/>
          </a:ln>
        </p:spPr>
        <p:txBody>
          <a:bodyPr wrap="square" lIns="0" tIns="0" rIns="0" bIns="0" rtlCol="0"/>
          <a:lstStyle/>
          <a:p>
            <a:endParaRPr/>
          </a:p>
        </p:txBody>
      </p:sp>
      <p:sp>
        <p:nvSpPr>
          <p:cNvPr id="15" name="object 15"/>
          <p:cNvSpPr/>
          <p:nvPr/>
        </p:nvSpPr>
        <p:spPr>
          <a:xfrm>
            <a:off x="11999320" y="2951847"/>
            <a:ext cx="0" cy="6492240"/>
          </a:xfrm>
          <a:custGeom>
            <a:avLst/>
            <a:gdLst/>
            <a:ahLst/>
            <a:cxnLst/>
            <a:rect l="l" t="t" r="r" b="b"/>
            <a:pathLst>
              <a:path h="6492240">
                <a:moveTo>
                  <a:pt x="0" y="0"/>
                </a:moveTo>
                <a:lnTo>
                  <a:pt x="0" y="6491875"/>
                </a:lnTo>
              </a:path>
            </a:pathLst>
          </a:custGeom>
          <a:ln w="20941">
            <a:solidFill>
              <a:srgbClr val="00488F"/>
            </a:solidFill>
            <a:prstDash val="sysDot"/>
          </a:ln>
        </p:spPr>
        <p:txBody>
          <a:bodyPr wrap="square" lIns="0" tIns="0" rIns="0" bIns="0" rtlCol="0"/>
          <a:lstStyle/>
          <a:p>
            <a:endParaRPr/>
          </a:p>
        </p:txBody>
      </p:sp>
      <p:grpSp>
        <p:nvGrpSpPr>
          <p:cNvPr id="16" name="object 16"/>
          <p:cNvGrpSpPr/>
          <p:nvPr/>
        </p:nvGrpSpPr>
        <p:grpSpPr>
          <a:xfrm>
            <a:off x="5146021" y="2579607"/>
            <a:ext cx="2486660" cy="2486660"/>
            <a:chOff x="5146021" y="2579607"/>
            <a:chExt cx="2486660" cy="2486660"/>
          </a:xfrm>
        </p:grpSpPr>
        <p:sp>
          <p:nvSpPr>
            <p:cNvPr id="17" name="object 17"/>
            <p:cNvSpPr/>
            <p:nvPr/>
          </p:nvSpPr>
          <p:spPr>
            <a:xfrm>
              <a:off x="5146021" y="2579607"/>
              <a:ext cx="2486660" cy="2486660"/>
            </a:xfrm>
            <a:custGeom>
              <a:avLst/>
              <a:gdLst/>
              <a:ahLst/>
              <a:cxnLst/>
              <a:rect l="l" t="t" r="r" b="b"/>
              <a:pathLst>
                <a:path w="2486659" h="2486660">
                  <a:moveTo>
                    <a:pt x="1243312" y="0"/>
                  </a:moveTo>
                  <a:lnTo>
                    <a:pt x="1195622" y="897"/>
                  </a:lnTo>
                  <a:lnTo>
                    <a:pt x="1148386" y="3569"/>
                  </a:lnTo>
                  <a:lnTo>
                    <a:pt x="1101636" y="7983"/>
                  </a:lnTo>
                  <a:lnTo>
                    <a:pt x="1055405" y="14107"/>
                  </a:lnTo>
                  <a:lnTo>
                    <a:pt x="1009724" y="21908"/>
                  </a:lnTo>
                  <a:lnTo>
                    <a:pt x="964626" y="31354"/>
                  </a:lnTo>
                  <a:lnTo>
                    <a:pt x="920143" y="42414"/>
                  </a:lnTo>
                  <a:lnTo>
                    <a:pt x="876308" y="55055"/>
                  </a:lnTo>
                  <a:lnTo>
                    <a:pt x="833152" y="69244"/>
                  </a:lnTo>
                  <a:lnTo>
                    <a:pt x="790707" y="84950"/>
                  </a:lnTo>
                  <a:lnTo>
                    <a:pt x="749007" y="102141"/>
                  </a:lnTo>
                  <a:lnTo>
                    <a:pt x="708082" y="120783"/>
                  </a:lnTo>
                  <a:lnTo>
                    <a:pt x="667966" y="140846"/>
                  </a:lnTo>
                  <a:lnTo>
                    <a:pt x="628690" y="162296"/>
                  </a:lnTo>
                  <a:lnTo>
                    <a:pt x="590286" y="185102"/>
                  </a:lnTo>
                  <a:lnTo>
                    <a:pt x="552788" y="209231"/>
                  </a:lnTo>
                  <a:lnTo>
                    <a:pt x="516226" y="234651"/>
                  </a:lnTo>
                  <a:lnTo>
                    <a:pt x="480634" y="261331"/>
                  </a:lnTo>
                  <a:lnTo>
                    <a:pt x="446043" y="289237"/>
                  </a:lnTo>
                  <a:lnTo>
                    <a:pt x="412486" y="318338"/>
                  </a:lnTo>
                  <a:lnTo>
                    <a:pt x="379995" y="348601"/>
                  </a:lnTo>
                  <a:lnTo>
                    <a:pt x="348601" y="379995"/>
                  </a:lnTo>
                  <a:lnTo>
                    <a:pt x="318338" y="412486"/>
                  </a:lnTo>
                  <a:lnTo>
                    <a:pt x="289237" y="446043"/>
                  </a:lnTo>
                  <a:lnTo>
                    <a:pt x="261331" y="480634"/>
                  </a:lnTo>
                  <a:lnTo>
                    <a:pt x="234651" y="516226"/>
                  </a:lnTo>
                  <a:lnTo>
                    <a:pt x="209231" y="552788"/>
                  </a:lnTo>
                  <a:lnTo>
                    <a:pt x="185102" y="590286"/>
                  </a:lnTo>
                  <a:lnTo>
                    <a:pt x="162296" y="628690"/>
                  </a:lnTo>
                  <a:lnTo>
                    <a:pt x="140846" y="667966"/>
                  </a:lnTo>
                  <a:lnTo>
                    <a:pt x="120783" y="708082"/>
                  </a:lnTo>
                  <a:lnTo>
                    <a:pt x="102141" y="749007"/>
                  </a:lnTo>
                  <a:lnTo>
                    <a:pt x="84950" y="790707"/>
                  </a:lnTo>
                  <a:lnTo>
                    <a:pt x="69244" y="833152"/>
                  </a:lnTo>
                  <a:lnTo>
                    <a:pt x="55055" y="876308"/>
                  </a:lnTo>
                  <a:lnTo>
                    <a:pt x="42414" y="920143"/>
                  </a:lnTo>
                  <a:lnTo>
                    <a:pt x="31354" y="964626"/>
                  </a:lnTo>
                  <a:lnTo>
                    <a:pt x="21908" y="1009724"/>
                  </a:lnTo>
                  <a:lnTo>
                    <a:pt x="14107" y="1055405"/>
                  </a:lnTo>
                  <a:lnTo>
                    <a:pt x="7983" y="1101636"/>
                  </a:lnTo>
                  <a:lnTo>
                    <a:pt x="3569" y="1148386"/>
                  </a:lnTo>
                  <a:lnTo>
                    <a:pt x="897" y="1195622"/>
                  </a:lnTo>
                  <a:lnTo>
                    <a:pt x="0" y="1243312"/>
                  </a:lnTo>
                  <a:lnTo>
                    <a:pt x="897" y="1291003"/>
                  </a:lnTo>
                  <a:lnTo>
                    <a:pt x="3569" y="1338239"/>
                  </a:lnTo>
                  <a:lnTo>
                    <a:pt x="7983" y="1384989"/>
                  </a:lnTo>
                  <a:lnTo>
                    <a:pt x="14107" y="1431220"/>
                  </a:lnTo>
                  <a:lnTo>
                    <a:pt x="21908" y="1476901"/>
                  </a:lnTo>
                  <a:lnTo>
                    <a:pt x="31354" y="1521999"/>
                  </a:lnTo>
                  <a:lnTo>
                    <a:pt x="42414" y="1566481"/>
                  </a:lnTo>
                  <a:lnTo>
                    <a:pt x="55055" y="1610317"/>
                  </a:lnTo>
                  <a:lnTo>
                    <a:pt x="69244" y="1653473"/>
                  </a:lnTo>
                  <a:lnTo>
                    <a:pt x="84950" y="1695918"/>
                  </a:lnTo>
                  <a:lnTo>
                    <a:pt x="102141" y="1737618"/>
                  </a:lnTo>
                  <a:lnTo>
                    <a:pt x="120783" y="1778543"/>
                  </a:lnTo>
                  <a:lnTo>
                    <a:pt x="140846" y="1818659"/>
                  </a:lnTo>
                  <a:lnTo>
                    <a:pt x="162296" y="1857935"/>
                  </a:lnTo>
                  <a:lnTo>
                    <a:pt x="185102" y="1896339"/>
                  </a:lnTo>
                  <a:lnTo>
                    <a:pt x="209231" y="1933837"/>
                  </a:lnTo>
                  <a:lnTo>
                    <a:pt x="234651" y="1970399"/>
                  </a:lnTo>
                  <a:lnTo>
                    <a:pt x="261331" y="2005991"/>
                  </a:lnTo>
                  <a:lnTo>
                    <a:pt x="289237" y="2040582"/>
                  </a:lnTo>
                  <a:lnTo>
                    <a:pt x="318338" y="2074139"/>
                  </a:lnTo>
                  <a:lnTo>
                    <a:pt x="348601" y="2106630"/>
                  </a:lnTo>
                  <a:lnTo>
                    <a:pt x="379995" y="2138024"/>
                  </a:lnTo>
                  <a:lnTo>
                    <a:pt x="412486" y="2168287"/>
                  </a:lnTo>
                  <a:lnTo>
                    <a:pt x="446043" y="2197388"/>
                  </a:lnTo>
                  <a:lnTo>
                    <a:pt x="480634" y="2225294"/>
                  </a:lnTo>
                  <a:lnTo>
                    <a:pt x="516226" y="2251973"/>
                  </a:lnTo>
                  <a:lnTo>
                    <a:pt x="552788" y="2277394"/>
                  </a:lnTo>
                  <a:lnTo>
                    <a:pt x="590286" y="2301523"/>
                  </a:lnTo>
                  <a:lnTo>
                    <a:pt x="628690" y="2324329"/>
                  </a:lnTo>
                  <a:lnTo>
                    <a:pt x="667966" y="2345779"/>
                  </a:lnTo>
                  <a:lnTo>
                    <a:pt x="708082" y="2365842"/>
                  </a:lnTo>
                  <a:lnTo>
                    <a:pt x="749007" y="2384484"/>
                  </a:lnTo>
                  <a:lnTo>
                    <a:pt x="790707" y="2401675"/>
                  </a:lnTo>
                  <a:lnTo>
                    <a:pt x="833152" y="2417381"/>
                  </a:lnTo>
                  <a:lnTo>
                    <a:pt x="876308" y="2431570"/>
                  </a:lnTo>
                  <a:lnTo>
                    <a:pt x="920143" y="2444211"/>
                  </a:lnTo>
                  <a:lnTo>
                    <a:pt x="964626" y="2455270"/>
                  </a:lnTo>
                  <a:lnTo>
                    <a:pt x="1009724" y="2464717"/>
                  </a:lnTo>
                  <a:lnTo>
                    <a:pt x="1055405" y="2472518"/>
                  </a:lnTo>
                  <a:lnTo>
                    <a:pt x="1101636" y="2478642"/>
                  </a:lnTo>
                  <a:lnTo>
                    <a:pt x="1148386" y="2483056"/>
                  </a:lnTo>
                  <a:lnTo>
                    <a:pt x="1195622" y="2485728"/>
                  </a:lnTo>
                  <a:lnTo>
                    <a:pt x="1243312" y="2486625"/>
                  </a:lnTo>
                  <a:lnTo>
                    <a:pt x="1291003" y="2485728"/>
                  </a:lnTo>
                  <a:lnTo>
                    <a:pt x="1338239" y="2483056"/>
                  </a:lnTo>
                  <a:lnTo>
                    <a:pt x="1384989" y="2478642"/>
                  </a:lnTo>
                  <a:lnTo>
                    <a:pt x="1431220" y="2472518"/>
                  </a:lnTo>
                  <a:lnTo>
                    <a:pt x="1476901" y="2464717"/>
                  </a:lnTo>
                  <a:lnTo>
                    <a:pt x="1521999" y="2455270"/>
                  </a:lnTo>
                  <a:lnTo>
                    <a:pt x="1566481" y="2444211"/>
                  </a:lnTo>
                  <a:lnTo>
                    <a:pt x="1610317" y="2431570"/>
                  </a:lnTo>
                  <a:lnTo>
                    <a:pt x="1653473" y="2417381"/>
                  </a:lnTo>
                  <a:lnTo>
                    <a:pt x="1695918" y="2401675"/>
                  </a:lnTo>
                  <a:lnTo>
                    <a:pt x="1737618" y="2384484"/>
                  </a:lnTo>
                  <a:lnTo>
                    <a:pt x="1778543" y="2365842"/>
                  </a:lnTo>
                  <a:lnTo>
                    <a:pt x="1818659" y="2345779"/>
                  </a:lnTo>
                  <a:lnTo>
                    <a:pt x="1857935" y="2324329"/>
                  </a:lnTo>
                  <a:lnTo>
                    <a:pt x="1896339" y="2301523"/>
                  </a:lnTo>
                  <a:lnTo>
                    <a:pt x="1933837" y="2277394"/>
                  </a:lnTo>
                  <a:lnTo>
                    <a:pt x="1970399" y="2251973"/>
                  </a:lnTo>
                  <a:lnTo>
                    <a:pt x="2005991" y="2225294"/>
                  </a:lnTo>
                  <a:lnTo>
                    <a:pt x="2040582" y="2197388"/>
                  </a:lnTo>
                  <a:lnTo>
                    <a:pt x="2074139" y="2168287"/>
                  </a:lnTo>
                  <a:lnTo>
                    <a:pt x="2106630" y="2138024"/>
                  </a:lnTo>
                  <a:lnTo>
                    <a:pt x="2138024" y="2106630"/>
                  </a:lnTo>
                  <a:lnTo>
                    <a:pt x="2168287" y="2074139"/>
                  </a:lnTo>
                  <a:lnTo>
                    <a:pt x="2197388" y="2040582"/>
                  </a:lnTo>
                  <a:lnTo>
                    <a:pt x="2225294" y="2005991"/>
                  </a:lnTo>
                  <a:lnTo>
                    <a:pt x="2251973" y="1970399"/>
                  </a:lnTo>
                  <a:lnTo>
                    <a:pt x="2277394" y="1933837"/>
                  </a:lnTo>
                  <a:lnTo>
                    <a:pt x="2301523" y="1896339"/>
                  </a:lnTo>
                  <a:lnTo>
                    <a:pt x="2324329" y="1857935"/>
                  </a:lnTo>
                  <a:lnTo>
                    <a:pt x="2345779" y="1818659"/>
                  </a:lnTo>
                  <a:lnTo>
                    <a:pt x="2365842" y="1778543"/>
                  </a:lnTo>
                  <a:lnTo>
                    <a:pt x="2384484" y="1737618"/>
                  </a:lnTo>
                  <a:lnTo>
                    <a:pt x="2401675" y="1695918"/>
                  </a:lnTo>
                  <a:lnTo>
                    <a:pt x="2417381" y="1653473"/>
                  </a:lnTo>
                  <a:lnTo>
                    <a:pt x="2431570" y="1610317"/>
                  </a:lnTo>
                  <a:lnTo>
                    <a:pt x="2444211" y="1566481"/>
                  </a:lnTo>
                  <a:lnTo>
                    <a:pt x="2455270" y="1521999"/>
                  </a:lnTo>
                  <a:lnTo>
                    <a:pt x="2464717" y="1476901"/>
                  </a:lnTo>
                  <a:lnTo>
                    <a:pt x="2472518" y="1431220"/>
                  </a:lnTo>
                  <a:lnTo>
                    <a:pt x="2478642" y="1384989"/>
                  </a:lnTo>
                  <a:lnTo>
                    <a:pt x="2483056" y="1338239"/>
                  </a:lnTo>
                  <a:lnTo>
                    <a:pt x="2485728" y="1291003"/>
                  </a:lnTo>
                  <a:lnTo>
                    <a:pt x="2486625" y="1243312"/>
                  </a:lnTo>
                  <a:lnTo>
                    <a:pt x="2485728" y="1195622"/>
                  </a:lnTo>
                  <a:lnTo>
                    <a:pt x="2483056" y="1148386"/>
                  </a:lnTo>
                  <a:lnTo>
                    <a:pt x="2478642" y="1101636"/>
                  </a:lnTo>
                  <a:lnTo>
                    <a:pt x="2472518" y="1055405"/>
                  </a:lnTo>
                  <a:lnTo>
                    <a:pt x="2464717" y="1009724"/>
                  </a:lnTo>
                  <a:lnTo>
                    <a:pt x="2455270" y="964626"/>
                  </a:lnTo>
                  <a:lnTo>
                    <a:pt x="2444211" y="920143"/>
                  </a:lnTo>
                  <a:lnTo>
                    <a:pt x="2431570" y="876308"/>
                  </a:lnTo>
                  <a:lnTo>
                    <a:pt x="2417381" y="833152"/>
                  </a:lnTo>
                  <a:lnTo>
                    <a:pt x="2401675" y="790707"/>
                  </a:lnTo>
                  <a:lnTo>
                    <a:pt x="2384484" y="749007"/>
                  </a:lnTo>
                  <a:lnTo>
                    <a:pt x="2365842" y="708082"/>
                  </a:lnTo>
                  <a:lnTo>
                    <a:pt x="2345779" y="667966"/>
                  </a:lnTo>
                  <a:lnTo>
                    <a:pt x="2324329" y="628690"/>
                  </a:lnTo>
                  <a:lnTo>
                    <a:pt x="2301523" y="590286"/>
                  </a:lnTo>
                  <a:lnTo>
                    <a:pt x="2277394" y="552788"/>
                  </a:lnTo>
                  <a:lnTo>
                    <a:pt x="2251973" y="516226"/>
                  </a:lnTo>
                  <a:lnTo>
                    <a:pt x="2225294" y="480634"/>
                  </a:lnTo>
                  <a:lnTo>
                    <a:pt x="2197388" y="446043"/>
                  </a:lnTo>
                  <a:lnTo>
                    <a:pt x="2168287" y="412486"/>
                  </a:lnTo>
                  <a:lnTo>
                    <a:pt x="2138024" y="379995"/>
                  </a:lnTo>
                  <a:lnTo>
                    <a:pt x="2106630" y="348601"/>
                  </a:lnTo>
                  <a:lnTo>
                    <a:pt x="2074139" y="318338"/>
                  </a:lnTo>
                  <a:lnTo>
                    <a:pt x="2040582" y="289237"/>
                  </a:lnTo>
                  <a:lnTo>
                    <a:pt x="2005991" y="261331"/>
                  </a:lnTo>
                  <a:lnTo>
                    <a:pt x="1970399" y="234651"/>
                  </a:lnTo>
                  <a:lnTo>
                    <a:pt x="1933837" y="209231"/>
                  </a:lnTo>
                  <a:lnTo>
                    <a:pt x="1896339" y="185102"/>
                  </a:lnTo>
                  <a:lnTo>
                    <a:pt x="1857935" y="162296"/>
                  </a:lnTo>
                  <a:lnTo>
                    <a:pt x="1818659" y="140846"/>
                  </a:lnTo>
                  <a:lnTo>
                    <a:pt x="1778543" y="120783"/>
                  </a:lnTo>
                  <a:lnTo>
                    <a:pt x="1737618" y="102141"/>
                  </a:lnTo>
                  <a:lnTo>
                    <a:pt x="1695918" y="84950"/>
                  </a:lnTo>
                  <a:lnTo>
                    <a:pt x="1653473" y="69244"/>
                  </a:lnTo>
                  <a:lnTo>
                    <a:pt x="1610317" y="55055"/>
                  </a:lnTo>
                  <a:lnTo>
                    <a:pt x="1566481" y="42414"/>
                  </a:lnTo>
                  <a:lnTo>
                    <a:pt x="1521999" y="31354"/>
                  </a:lnTo>
                  <a:lnTo>
                    <a:pt x="1476901" y="21908"/>
                  </a:lnTo>
                  <a:lnTo>
                    <a:pt x="1431220" y="14107"/>
                  </a:lnTo>
                  <a:lnTo>
                    <a:pt x="1384989" y="7983"/>
                  </a:lnTo>
                  <a:lnTo>
                    <a:pt x="1338239" y="3569"/>
                  </a:lnTo>
                  <a:lnTo>
                    <a:pt x="1291003" y="897"/>
                  </a:lnTo>
                  <a:lnTo>
                    <a:pt x="1243312" y="0"/>
                  </a:lnTo>
                  <a:close/>
                </a:path>
              </a:pathLst>
            </a:custGeom>
            <a:solidFill>
              <a:srgbClr val="00488F"/>
            </a:solidFill>
          </p:spPr>
          <p:txBody>
            <a:bodyPr wrap="square" lIns="0" tIns="0" rIns="0" bIns="0" rtlCol="0"/>
            <a:lstStyle/>
            <a:p>
              <a:endParaRPr/>
            </a:p>
          </p:txBody>
        </p:sp>
        <p:sp>
          <p:nvSpPr>
            <p:cNvPr id="18" name="object 18"/>
            <p:cNvSpPr/>
            <p:nvPr/>
          </p:nvSpPr>
          <p:spPr>
            <a:xfrm>
              <a:off x="5460147" y="3158463"/>
              <a:ext cx="1859280" cy="1397000"/>
            </a:xfrm>
            <a:custGeom>
              <a:avLst/>
              <a:gdLst/>
              <a:ahLst/>
              <a:cxnLst/>
              <a:rect l="l" t="t" r="r" b="b"/>
              <a:pathLst>
                <a:path w="1859279" h="1397000">
                  <a:moveTo>
                    <a:pt x="1803086" y="1371600"/>
                  </a:moveTo>
                  <a:lnTo>
                    <a:pt x="1705246" y="1371600"/>
                  </a:lnTo>
                  <a:lnTo>
                    <a:pt x="1713633" y="1384300"/>
                  </a:lnTo>
                  <a:lnTo>
                    <a:pt x="1713633" y="1397000"/>
                  </a:lnTo>
                  <a:lnTo>
                    <a:pt x="1719225" y="1384300"/>
                  </a:lnTo>
                  <a:lnTo>
                    <a:pt x="1786322" y="1384300"/>
                  </a:lnTo>
                  <a:lnTo>
                    <a:pt x="1803086" y="1371600"/>
                  </a:lnTo>
                  <a:close/>
                </a:path>
                <a:path w="1859279" h="1397000">
                  <a:moveTo>
                    <a:pt x="1786322" y="1384300"/>
                  </a:moveTo>
                  <a:lnTo>
                    <a:pt x="1719225" y="1384300"/>
                  </a:lnTo>
                  <a:lnTo>
                    <a:pt x="1722020" y="1397000"/>
                  </a:lnTo>
                  <a:lnTo>
                    <a:pt x="1775139" y="1397000"/>
                  </a:lnTo>
                  <a:lnTo>
                    <a:pt x="1786322" y="1384300"/>
                  </a:lnTo>
                  <a:close/>
                </a:path>
                <a:path w="1859279" h="1397000">
                  <a:moveTo>
                    <a:pt x="1854807" y="1041400"/>
                  </a:moveTo>
                  <a:lnTo>
                    <a:pt x="1456447" y="1041400"/>
                  </a:lnTo>
                  <a:lnTo>
                    <a:pt x="1442469" y="1066800"/>
                  </a:lnTo>
                  <a:lnTo>
                    <a:pt x="1428490" y="1079500"/>
                  </a:lnTo>
                  <a:lnTo>
                    <a:pt x="1422909" y="1104900"/>
                  </a:lnTo>
                  <a:lnTo>
                    <a:pt x="1448060" y="1117600"/>
                  </a:lnTo>
                  <a:lnTo>
                    <a:pt x="1456447" y="1130300"/>
                  </a:lnTo>
                  <a:lnTo>
                    <a:pt x="1462039" y="1168400"/>
                  </a:lnTo>
                  <a:lnTo>
                    <a:pt x="1495587" y="1231900"/>
                  </a:lnTo>
                  <a:lnTo>
                    <a:pt x="1557083" y="1231900"/>
                  </a:lnTo>
                  <a:lnTo>
                    <a:pt x="1568266" y="1244600"/>
                  </a:lnTo>
                  <a:lnTo>
                    <a:pt x="1579449" y="1244600"/>
                  </a:lnTo>
                  <a:lnTo>
                    <a:pt x="1585040" y="1257300"/>
                  </a:lnTo>
                  <a:lnTo>
                    <a:pt x="1587836" y="1257300"/>
                  </a:lnTo>
                  <a:lnTo>
                    <a:pt x="1604610" y="1282700"/>
                  </a:lnTo>
                  <a:lnTo>
                    <a:pt x="1638159" y="1320800"/>
                  </a:lnTo>
                  <a:lnTo>
                    <a:pt x="1666116" y="1358900"/>
                  </a:lnTo>
                  <a:lnTo>
                    <a:pt x="1694063" y="1358900"/>
                  </a:lnTo>
                  <a:lnTo>
                    <a:pt x="1699655" y="1371600"/>
                  </a:lnTo>
                  <a:lnTo>
                    <a:pt x="1822656" y="1371600"/>
                  </a:lnTo>
                  <a:lnTo>
                    <a:pt x="1822656" y="1358900"/>
                  </a:lnTo>
                  <a:lnTo>
                    <a:pt x="1831043" y="1346200"/>
                  </a:lnTo>
                  <a:lnTo>
                    <a:pt x="1836635" y="1333500"/>
                  </a:lnTo>
                  <a:lnTo>
                    <a:pt x="1839430" y="1333500"/>
                  </a:lnTo>
                  <a:lnTo>
                    <a:pt x="1839430" y="1308100"/>
                  </a:lnTo>
                  <a:lnTo>
                    <a:pt x="1833839" y="1282700"/>
                  </a:lnTo>
                  <a:lnTo>
                    <a:pt x="1833839" y="1270000"/>
                  </a:lnTo>
                  <a:lnTo>
                    <a:pt x="1839430" y="1244600"/>
                  </a:lnTo>
                  <a:lnTo>
                    <a:pt x="1850613" y="1231900"/>
                  </a:lnTo>
                  <a:lnTo>
                    <a:pt x="1856205" y="1219200"/>
                  </a:lnTo>
                  <a:lnTo>
                    <a:pt x="1859000" y="1168400"/>
                  </a:lnTo>
                  <a:lnTo>
                    <a:pt x="1859000" y="1104900"/>
                  </a:lnTo>
                  <a:lnTo>
                    <a:pt x="1856205" y="1054100"/>
                  </a:lnTo>
                  <a:lnTo>
                    <a:pt x="1854807" y="1041400"/>
                  </a:lnTo>
                  <a:close/>
                </a:path>
                <a:path w="1859279" h="1397000">
                  <a:moveTo>
                    <a:pt x="1847818" y="990600"/>
                  </a:moveTo>
                  <a:lnTo>
                    <a:pt x="1389360" y="990600"/>
                  </a:lnTo>
                  <a:lnTo>
                    <a:pt x="1383769" y="1016000"/>
                  </a:lnTo>
                  <a:lnTo>
                    <a:pt x="1383769" y="1041400"/>
                  </a:lnTo>
                  <a:lnTo>
                    <a:pt x="1386565" y="1054100"/>
                  </a:lnTo>
                  <a:lnTo>
                    <a:pt x="1394952" y="1079500"/>
                  </a:lnTo>
                  <a:lnTo>
                    <a:pt x="1406135" y="1092200"/>
                  </a:lnTo>
                  <a:lnTo>
                    <a:pt x="1422909" y="1054100"/>
                  </a:lnTo>
                  <a:lnTo>
                    <a:pt x="1428490" y="1054100"/>
                  </a:lnTo>
                  <a:lnTo>
                    <a:pt x="1436877" y="1041400"/>
                  </a:lnTo>
                  <a:lnTo>
                    <a:pt x="1854807" y="1041400"/>
                  </a:lnTo>
                  <a:lnTo>
                    <a:pt x="1850613" y="1003300"/>
                  </a:lnTo>
                  <a:lnTo>
                    <a:pt x="1847818" y="990600"/>
                  </a:lnTo>
                  <a:close/>
                </a:path>
                <a:path w="1859279" h="1397000">
                  <a:moveTo>
                    <a:pt x="1766752" y="863600"/>
                  </a:moveTo>
                  <a:lnTo>
                    <a:pt x="1230014" y="863600"/>
                  </a:lnTo>
                  <a:lnTo>
                    <a:pt x="1224423" y="876300"/>
                  </a:lnTo>
                  <a:lnTo>
                    <a:pt x="1218831" y="876300"/>
                  </a:lnTo>
                  <a:lnTo>
                    <a:pt x="1221627" y="889000"/>
                  </a:lnTo>
                  <a:lnTo>
                    <a:pt x="1224423" y="889000"/>
                  </a:lnTo>
                  <a:lnTo>
                    <a:pt x="1238402" y="901700"/>
                  </a:lnTo>
                  <a:lnTo>
                    <a:pt x="1249584" y="901700"/>
                  </a:lnTo>
                  <a:lnTo>
                    <a:pt x="1257972" y="914400"/>
                  </a:lnTo>
                  <a:lnTo>
                    <a:pt x="1269155" y="952500"/>
                  </a:lnTo>
                  <a:lnTo>
                    <a:pt x="1283133" y="977900"/>
                  </a:lnTo>
                  <a:lnTo>
                    <a:pt x="1299908" y="1003300"/>
                  </a:lnTo>
                  <a:lnTo>
                    <a:pt x="1322263" y="1016000"/>
                  </a:lnTo>
                  <a:lnTo>
                    <a:pt x="1350220" y="1028700"/>
                  </a:lnTo>
                  <a:lnTo>
                    <a:pt x="1350220" y="1016000"/>
                  </a:lnTo>
                  <a:lnTo>
                    <a:pt x="1347424" y="1016000"/>
                  </a:lnTo>
                  <a:lnTo>
                    <a:pt x="1339037" y="1003300"/>
                  </a:lnTo>
                  <a:lnTo>
                    <a:pt x="1330650" y="1003300"/>
                  </a:lnTo>
                  <a:lnTo>
                    <a:pt x="1330650" y="990600"/>
                  </a:lnTo>
                  <a:lnTo>
                    <a:pt x="1847818" y="990600"/>
                  </a:lnTo>
                  <a:lnTo>
                    <a:pt x="1839430" y="952500"/>
                  </a:lnTo>
                  <a:lnTo>
                    <a:pt x="1825452" y="914400"/>
                  </a:lnTo>
                  <a:lnTo>
                    <a:pt x="1814269" y="901700"/>
                  </a:lnTo>
                  <a:lnTo>
                    <a:pt x="1794709" y="876300"/>
                  </a:lnTo>
                  <a:lnTo>
                    <a:pt x="1766752" y="863600"/>
                  </a:lnTo>
                  <a:close/>
                </a:path>
                <a:path w="1859279" h="1397000">
                  <a:moveTo>
                    <a:pt x="1366995" y="990600"/>
                  </a:moveTo>
                  <a:lnTo>
                    <a:pt x="1336242" y="990600"/>
                  </a:lnTo>
                  <a:lnTo>
                    <a:pt x="1350220" y="1003300"/>
                  </a:lnTo>
                  <a:lnTo>
                    <a:pt x="1366995" y="990600"/>
                  </a:lnTo>
                  <a:close/>
                </a:path>
                <a:path w="1859279" h="1397000">
                  <a:moveTo>
                    <a:pt x="1722020" y="749300"/>
                  </a:moveTo>
                  <a:lnTo>
                    <a:pt x="1190874" y="749300"/>
                  </a:lnTo>
                  <a:lnTo>
                    <a:pt x="1210444" y="762000"/>
                  </a:lnTo>
                  <a:lnTo>
                    <a:pt x="1260767" y="762000"/>
                  </a:lnTo>
                  <a:lnTo>
                    <a:pt x="1266359" y="787400"/>
                  </a:lnTo>
                  <a:lnTo>
                    <a:pt x="1266359" y="800100"/>
                  </a:lnTo>
                  <a:lnTo>
                    <a:pt x="1263563" y="800100"/>
                  </a:lnTo>
                  <a:lnTo>
                    <a:pt x="1257972" y="812800"/>
                  </a:lnTo>
                  <a:lnTo>
                    <a:pt x="1243993" y="812800"/>
                  </a:lnTo>
                  <a:lnTo>
                    <a:pt x="1241197" y="825500"/>
                  </a:lnTo>
                  <a:lnTo>
                    <a:pt x="1241197" y="838200"/>
                  </a:lnTo>
                  <a:lnTo>
                    <a:pt x="1238402" y="850900"/>
                  </a:lnTo>
                  <a:lnTo>
                    <a:pt x="1238402" y="863600"/>
                  </a:lnTo>
                  <a:lnTo>
                    <a:pt x="1775139" y="863600"/>
                  </a:lnTo>
                  <a:lnTo>
                    <a:pt x="1777935" y="850900"/>
                  </a:lnTo>
                  <a:lnTo>
                    <a:pt x="1777935" y="838200"/>
                  </a:lnTo>
                  <a:lnTo>
                    <a:pt x="1755569" y="812800"/>
                  </a:lnTo>
                  <a:lnTo>
                    <a:pt x="1722020" y="749300"/>
                  </a:lnTo>
                  <a:close/>
                </a:path>
                <a:path w="1859279" h="1397000">
                  <a:moveTo>
                    <a:pt x="1202057" y="774700"/>
                  </a:moveTo>
                  <a:lnTo>
                    <a:pt x="1162927" y="774700"/>
                  </a:lnTo>
                  <a:lnTo>
                    <a:pt x="1162927" y="800100"/>
                  </a:lnTo>
                  <a:lnTo>
                    <a:pt x="1185283" y="800100"/>
                  </a:lnTo>
                  <a:lnTo>
                    <a:pt x="1190874" y="812800"/>
                  </a:lnTo>
                  <a:lnTo>
                    <a:pt x="1210444" y="812800"/>
                  </a:lnTo>
                  <a:lnTo>
                    <a:pt x="1210444" y="787400"/>
                  </a:lnTo>
                  <a:lnTo>
                    <a:pt x="1204853" y="787400"/>
                  </a:lnTo>
                  <a:lnTo>
                    <a:pt x="1202057" y="774700"/>
                  </a:lnTo>
                  <a:close/>
                </a:path>
                <a:path w="1859279" h="1397000">
                  <a:moveTo>
                    <a:pt x="1196466" y="762000"/>
                  </a:moveTo>
                  <a:lnTo>
                    <a:pt x="1168519" y="762000"/>
                  </a:lnTo>
                  <a:lnTo>
                    <a:pt x="1168519" y="774700"/>
                  </a:lnTo>
                  <a:lnTo>
                    <a:pt x="1196466" y="774700"/>
                  </a:lnTo>
                  <a:lnTo>
                    <a:pt x="1196466" y="762000"/>
                  </a:lnTo>
                  <a:close/>
                </a:path>
                <a:path w="1859279" h="1397000">
                  <a:moveTo>
                    <a:pt x="1574420" y="444500"/>
                  </a:moveTo>
                  <a:lnTo>
                    <a:pt x="1118196" y="444500"/>
                  </a:lnTo>
                  <a:lnTo>
                    <a:pt x="1151745" y="508000"/>
                  </a:lnTo>
                  <a:lnTo>
                    <a:pt x="1171315" y="520700"/>
                  </a:lnTo>
                  <a:lnTo>
                    <a:pt x="1185283" y="571500"/>
                  </a:lnTo>
                  <a:lnTo>
                    <a:pt x="1182487" y="635000"/>
                  </a:lnTo>
                  <a:lnTo>
                    <a:pt x="1176896" y="698500"/>
                  </a:lnTo>
                  <a:lnTo>
                    <a:pt x="1176896" y="749300"/>
                  </a:lnTo>
                  <a:lnTo>
                    <a:pt x="1171315" y="762000"/>
                  </a:lnTo>
                  <a:lnTo>
                    <a:pt x="1188079" y="762000"/>
                  </a:lnTo>
                  <a:lnTo>
                    <a:pt x="1190874" y="749300"/>
                  </a:lnTo>
                  <a:lnTo>
                    <a:pt x="1722020" y="749300"/>
                  </a:lnTo>
                  <a:lnTo>
                    <a:pt x="1705246" y="723900"/>
                  </a:lnTo>
                  <a:lnTo>
                    <a:pt x="1682880" y="698500"/>
                  </a:lnTo>
                  <a:lnTo>
                    <a:pt x="1666116" y="673100"/>
                  </a:lnTo>
                  <a:lnTo>
                    <a:pt x="1638159" y="622300"/>
                  </a:lnTo>
                  <a:lnTo>
                    <a:pt x="1612998" y="584200"/>
                  </a:lnTo>
                  <a:lnTo>
                    <a:pt x="1596223" y="546100"/>
                  </a:lnTo>
                  <a:lnTo>
                    <a:pt x="1582245" y="508000"/>
                  </a:lnTo>
                  <a:lnTo>
                    <a:pt x="1579449" y="482600"/>
                  </a:lnTo>
                  <a:lnTo>
                    <a:pt x="1604610" y="482600"/>
                  </a:lnTo>
                  <a:lnTo>
                    <a:pt x="1574420" y="444500"/>
                  </a:lnTo>
                  <a:close/>
                </a:path>
                <a:path w="1859279" h="1397000">
                  <a:moveTo>
                    <a:pt x="1472663" y="304800"/>
                  </a:moveTo>
                  <a:lnTo>
                    <a:pt x="918322" y="304800"/>
                  </a:lnTo>
                  <a:lnTo>
                    <a:pt x="922516" y="317500"/>
                  </a:lnTo>
                  <a:lnTo>
                    <a:pt x="928107" y="317500"/>
                  </a:lnTo>
                  <a:lnTo>
                    <a:pt x="944871" y="330200"/>
                  </a:lnTo>
                  <a:lnTo>
                    <a:pt x="958850" y="330200"/>
                  </a:lnTo>
                  <a:lnTo>
                    <a:pt x="970033" y="342900"/>
                  </a:lnTo>
                  <a:lnTo>
                    <a:pt x="978420" y="355600"/>
                  </a:lnTo>
                  <a:lnTo>
                    <a:pt x="972829" y="381000"/>
                  </a:lnTo>
                  <a:lnTo>
                    <a:pt x="1006377" y="393700"/>
                  </a:lnTo>
                  <a:lnTo>
                    <a:pt x="1051109" y="431800"/>
                  </a:lnTo>
                  <a:lnTo>
                    <a:pt x="1079056" y="444500"/>
                  </a:lnTo>
                  <a:lnTo>
                    <a:pt x="1079056" y="457200"/>
                  </a:lnTo>
                  <a:lnTo>
                    <a:pt x="1084647" y="457200"/>
                  </a:lnTo>
                  <a:lnTo>
                    <a:pt x="1098626" y="444500"/>
                  </a:lnTo>
                  <a:lnTo>
                    <a:pt x="1574420" y="444500"/>
                  </a:lnTo>
                  <a:lnTo>
                    <a:pt x="1503975" y="355600"/>
                  </a:lnTo>
                  <a:lnTo>
                    <a:pt x="1472663" y="304800"/>
                  </a:lnTo>
                  <a:close/>
                </a:path>
                <a:path w="1859279" h="1397000">
                  <a:moveTo>
                    <a:pt x="1434547" y="228600"/>
                  </a:moveTo>
                  <a:lnTo>
                    <a:pt x="472435" y="228600"/>
                  </a:lnTo>
                  <a:lnTo>
                    <a:pt x="466844" y="241300"/>
                  </a:lnTo>
                  <a:lnTo>
                    <a:pt x="447274" y="266700"/>
                  </a:lnTo>
                  <a:lnTo>
                    <a:pt x="438887" y="279400"/>
                  </a:lnTo>
                  <a:lnTo>
                    <a:pt x="478027" y="292100"/>
                  </a:lnTo>
                  <a:lnTo>
                    <a:pt x="511576" y="304800"/>
                  </a:lnTo>
                  <a:lnTo>
                    <a:pt x="503188" y="317500"/>
                  </a:lnTo>
                  <a:lnTo>
                    <a:pt x="486414" y="317500"/>
                  </a:lnTo>
                  <a:lnTo>
                    <a:pt x="511576" y="330200"/>
                  </a:lnTo>
                  <a:lnTo>
                    <a:pt x="528350" y="342900"/>
                  </a:lnTo>
                  <a:lnTo>
                    <a:pt x="542329" y="368300"/>
                  </a:lnTo>
                  <a:lnTo>
                    <a:pt x="550716" y="393700"/>
                  </a:lnTo>
                  <a:lnTo>
                    <a:pt x="559092" y="381000"/>
                  </a:lnTo>
                  <a:lnTo>
                    <a:pt x="606620" y="381000"/>
                  </a:lnTo>
                  <a:lnTo>
                    <a:pt x="617803" y="355600"/>
                  </a:lnTo>
                  <a:lnTo>
                    <a:pt x="628986" y="355600"/>
                  </a:lnTo>
                  <a:lnTo>
                    <a:pt x="634577" y="342900"/>
                  </a:lnTo>
                  <a:lnTo>
                    <a:pt x="668126" y="342900"/>
                  </a:lnTo>
                  <a:lnTo>
                    <a:pt x="673717" y="330200"/>
                  </a:lnTo>
                  <a:lnTo>
                    <a:pt x="729621" y="304800"/>
                  </a:lnTo>
                  <a:lnTo>
                    <a:pt x="724030" y="292100"/>
                  </a:lnTo>
                  <a:lnTo>
                    <a:pt x="721234" y="292100"/>
                  </a:lnTo>
                  <a:lnTo>
                    <a:pt x="726826" y="279400"/>
                  </a:lnTo>
                  <a:lnTo>
                    <a:pt x="740804" y="279400"/>
                  </a:lnTo>
                  <a:lnTo>
                    <a:pt x="746396" y="266700"/>
                  </a:lnTo>
                  <a:lnTo>
                    <a:pt x="754783" y="254000"/>
                  </a:lnTo>
                  <a:lnTo>
                    <a:pt x="1446662" y="254000"/>
                  </a:lnTo>
                  <a:lnTo>
                    <a:pt x="1434547" y="228600"/>
                  </a:lnTo>
                  <a:close/>
                </a:path>
                <a:path w="1859279" h="1397000">
                  <a:moveTo>
                    <a:pt x="668126" y="342900"/>
                  </a:moveTo>
                  <a:lnTo>
                    <a:pt x="634577" y="342900"/>
                  </a:lnTo>
                  <a:lnTo>
                    <a:pt x="634577" y="355600"/>
                  </a:lnTo>
                  <a:lnTo>
                    <a:pt x="648556" y="368300"/>
                  </a:lnTo>
                  <a:lnTo>
                    <a:pt x="651351" y="355600"/>
                  </a:lnTo>
                  <a:lnTo>
                    <a:pt x="656943" y="355600"/>
                  </a:lnTo>
                  <a:lnTo>
                    <a:pt x="668126" y="342900"/>
                  </a:lnTo>
                  <a:close/>
                </a:path>
                <a:path w="1859279" h="1397000">
                  <a:moveTo>
                    <a:pt x="914129" y="292100"/>
                  </a:moveTo>
                  <a:lnTo>
                    <a:pt x="740804" y="292100"/>
                  </a:lnTo>
                  <a:lnTo>
                    <a:pt x="735213" y="304800"/>
                  </a:lnTo>
                  <a:lnTo>
                    <a:pt x="918322" y="304800"/>
                  </a:lnTo>
                  <a:lnTo>
                    <a:pt x="914129" y="292100"/>
                  </a:lnTo>
                  <a:close/>
                </a:path>
                <a:path w="1859279" h="1397000">
                  <a:moveTo>
                    <a:pt x="1446662" y="254000"/>
                  </a:moveTo>
                  <a:lnTo>
                    <a:pt x="844236" y="254000"/>
                  </a:lnTo>
                  <a:lnTo>
                    <a:pt x="869397" y="266700"/>
                  </a:lnTo>
                  <a:lnTo>
                    <a:pt x="891763" y="279400"/>
                  </a:lnTo>
                  <a:lnTo>
                    <a:pt x="905742" y="279400"/>
                  </a:lnTo>
                  <a:lnTo>
                    <a:pt x="908537" y="292100"/>
                  </a:lnTo>
                  <a:lnTo>
                    <a:pt x="1464834" y="292100"/>
                  </a:lnTo>
                  <a:lnTo>
                    <a:pt x="1446662" y="254000"/>
                  </a:lnTo>
                  <a:close/>
                </a:path>
                <a:path w="1859279" h="1397000">
                  <a:moveTo>
                    <a:pt x="399757" y="254000"/>
                  </a:moveTo>
                  <a:lnTo>
                    <a:pt x="352230" y="254000"/>
                  </a:lnTo>
                  <a:lnTo>
                    <a:pt x="385778" y="266700"/>
                  </a:lnTo>
                  <a:lnTo>
                    <a:pt x="399757" y="266700"/>
                  </a:lnTo>
                  <a:lnTo>
                    <a:pt x="399757" y="254000"/>
                  </a:lnTo>
                  <a:close/>
                </a:path>
                <a:path w="1859279" h="1397000">
                  <a:moveTo>
                    <a:pt x="1196466" y="88900"/>
                  </a:moveTo>
                  <a:lnTo>
                    <a:pt x="1051109" y="88900"/>
                  </a:lnTo>
                  <a:lnTo>
                    <a:pt x="749191" y="114300"/>
                  </a:lnTo>
                  <a:lnTo>
                    <a:pt x="8387" y="114300"/>
                  </a:lnTo>
                  <a:lnTo>
                    <a:pt x="0" y="139700"/>
                  </a:lnTo>
                  <a:lnTo>
                    <a:pt x="2795" y="165100"/>
                  </a:lnTo>
                  <a:lnTo>
                    <a:pt x="30752" y="177800"/>
                  </a:lnTo>
                  <a:lnTo>
                    <a:pt x="47527" y="190500"/>
                  </a:lnTo>
                  <a:lnTo>
                    <a:pt x="55914" y="203200"/>
                  </a:lnTo>
                  <a:lnTo>
                    <a:pt x="47527" y="215900"/>
                  </a:lnTo>
                  <a:lnTo>
                    <a:pt x="53118" y="228600"/>
                  </a:lnTo>
                  <a:lnTo>
                    <a:pt x="61495" y="254000"/>
                  </a:lnTo>
                  <a:lnTo>
                    <a:pt x="92248" y="254000"/>
                  </a:lnTo>
                  <a:lnTo>
                    <a:pt x="95044" y="241300"/>
                  </a:lnTo>
                  <a:lnTo>
                    <a:pt x="95044" y="228600"/>
                  </a:lnTo>
                  <a:lnTo>
                    <a:pt x="97839" y="228600"/>
                  </a:lnTo>
                  <a:lnTo>
                    <a:pt x="97839" y="215900"/>
                  </a:lnTo>
                  <a:lnTo>
                    <a:pt x="128592" y="215900"/>
                  </a:lnTo>
                  <a:lnTo>
                    <a:pt x="128592" y="203200"/>
                  </a:lnTo>
                  <a:lnTo>
                    <a:pt x="131388" y="190500"/>
                  </a:lnTo>
                  <a:lnTo>
                    <a:pt x="1415450" y="190500"/>
                  </a:lnTo>
                  <a:lnTo>
                    <a:pt x="1408930" y="177800"/>
                  </a:lnTo>
                  <a:lnTo>
                    <a:pt x="1394952" y="127000"/>
                  </a:lnTo>
                  <a:lnTo>
                    <a:pt x="1210444" y="127000"/>
                  </a:lnTo>
                  <a:lnTo>
                    <a:pt x="1199261" y="114300"/>
                  </a:lnTo>
                  <a:lnTo>
                    <a:pt x="1196466" y="101600"/>
                  </a:lnTo>
                  <a:lnTo>
                    <a:pt x="1196466" y="88900"/>
                  </a:lnTo>
                  <a:close/>
                </a:path>
                <a:path w="1859279" h="1397000">
                  <a:moveTo>
                    <a:pt x="1415450" y="190500"/>
                  </a:moveTo>
                  <a:lnTo>
                    <a:pt x="139775" y="190500"/>
                  </a:lnTo>
                  <a:lnTo>
                    <a:pt x="153754" y="241300"/>
                  </a:lnTo>
                  <a:lnTo>
                    <a:pt x="156550" y="254000"/>
                  </a:lnTo>
                  <a:lnTo>
                    <a:pt x="218045" y="228600"/>
                  </a:lnTo>
                  <a:lnTo>
                    <a:pt x="246002" y="215900"/>
                  </a:lnTo>
                  <a:lnTo>
                    <a:pt x="268368" y="203200"/>
                  </a:lnTo>
                  <a:lnTo>
                    <a:pt x="1421970" y="203200"/>
                  </a:lnTo>
                  <a:lnTo>
                    <a:pt x="1415450" y="190500"/>
                  </a:lnTo>
                  <a:close/>
                </a:path>
                <a:path w="1859279" h="1397000">
                  <a:moveTo>
                    <a:pt x="1421970" y="203200"/>
                  </a:moveTo>
                  <a:lnTo>
                    <a:pt x="279551" y="203200"/>
                  </a:lnTo>
                  <a:lnTo>
                    <a:pt x="296326" y="215900"/>
                  </a:lnTo>
                  <a:lnTo>
                    <a:pt x="329864" y="215900"/>
                  </a:lnTo>
                  <a:lnTo>
                    <a:pt x="338251" y="228600"/>
                  </a:lnTo>
                  <a:lnTo>
                    <a:pt x="329864" y="254000"/>
                  </a:lnTo>
                  <a:lnTo>
                    <a:pt x="405348" y="254000"/>
                  </a:lnTo>
                  <a:lnTo>
                    <a:pt x="410940" y="241300"/>
                  </a:lnTo>
                  <a:lnTo>
                    <a:pt x="451467" y="241300"/>
                  </a:lnTo>
                  <a:lnTo>
                    <a:pt x="464048" y="228600"/>
                  </a:lnTo>
                  <a:lnTo>
                    <a:pt x="1434547" y="228600"/>
                  </a:lnTo>
                  <a:lnTo>
                    <a:pt x="1428490" y="215900"/>
                  </a:lnTo>
                  <a:lnTo>
                    <a:pt x="1421970" y="203200"/>
                  </a:lnTo>
                  <a:close/>
                </a:path>
                <a:path w="1859279" h="1397000">
                  <a:moveTo>
                    <a:pt x="451467" y="241300"/>
                  </a:moveTo>
                  <a:lnTo>
                    <a:pt x="416531" y="241300"/>
                  </a:lnTo>
                  <a:lnTo>
                    <a:pt x="419327" y="254000"/>
                  </a:lnTo>
                  <a:lnTo>
                    <a:pt x="438887" y="254000"/>
                  </a:lnTo>
                  <a:lnTo>
                    <a:pt x="451467" y="241300"/>
                  </a:lnTo>
                  <a:close/>
                </a:path>
                <a:path w="1859279" h="1397000">
                  <a:moveTo>
                    <a:pt x="128592" y="215900"/>
                  </a:moveTo>
                  <a:lnTo>
                    <a:pt x="109022" y="215900"/>
                  </a:lnTo>
                  <a:lnTo>
                    <a:pt x="123001" y="228600"/>
                  </a:lnTo>
                  <a:lnTo>
                    <a:pt x="128592" y="228600"/>
                  </a:lnTo>
                  <a:lnTo>
                    <a:pt x="128592" y="215900"/>
                  </a:lnTo>
                  <a:close/>
                </a:path>
                <a:path w="1859279" h="1397000">
                  <a:moveTo>
                    <a:pt x="1260767" y="0"/>
                  </a:moveTo>
                  <a:lnTo>
                    <a:pt x="1241197" y="0"/>
                  </a:lnTo>
                  <a:lnTo>
                    <a:pt x="1232810" y="25400"/>
                  </a:lnTo>
                  <a:lnTo>
                    <a:pt x="1238402" y="38100"/>
                  </a:lnTo>
                  <a:lnTo>
                    <a:pt x="1243993" y="76200"/>
                  </a:lnTo>
                  <a:lnTo>
                    <a:pt x="1243993" y="88900"/>
                  </a:lnTo>
                  <a:lnTo>
                    <a:pt x="1241197" y="114300"/>
                  </a:lnTo>
                  <a:lnTo>
                    <a:pt x="1230014" y="114300"/>
                  </a:lnTo>
                  <a:lnTo>
                    <a:pt x="1210444" y="127000"/>
                  </a:lnTo>
                  <a:lnTo>
                    <a:pt x="1394952" y="127000"/>
                  </a:lnTo>
                  <a:lnTo>
                    <a:pt x="1383769" y="88900"/>
                  </a:lnTo>
                  <a:lnTo>
                    <a:pt x="1364199" y="76200"/>
                  </a:lnTo>
                  <a:lnTo>
                    <a:pt x="1350220" y="12700"/>
                  </a:lnTo>
                  <a:lnTo>
                    <a:pt x="1285929" y="12700"/>
                  </a:lnTo>
                  <a:lnTo>
                    <a:pt x="1260767" y="0"/>
                  </a:lnTo>
                  <a:close/>
                </a:path>
                <a:path w="1859279" h="1397000">
                  <a:moveTo>
                    <a:pt x="567480" y="50800"/>
                  </a:moveTo>
                  <a:lnTo>
                    <a:pt x="95044" y="101600"/>
                  </a:lnTo>
                  <a:lnTo>
                    <a:pt x="39140" y="101600"/>
                  </a:lnTo>
                  <a:lnTo>
                    <a:pt x="22365" y="114300"/>
                  </a:lnTo>
                  <a:lnTo>
                    <a:pt x="595437" y="114300"/>
                  </a:lnTo>
                  <a:lnTo>
                    <a:pt x="567480" y="50800"/>
                  </a:lnTo>
                  <a:close/>
                </a:path>
              </a:pathLst>
            </a:custGeom>
            <a:solidFill>
              <a:srgbClr val="FFFFFF"/>
            </a:solidFill>
          </p:spPr>
          <p:txBody>
            <a:bodyPr wrap="square" lIns="0" tIns="0" rIns="0" bIns="0" rtlCol="0"/>
            <a:lstStyle/>
            <a:p>
              <a:endParaRPr/>
            </a:p>
          </p:txBody>
        </p:sp>
      </p:grpSp>
      <p:grpSp>
        <p:nvGrpSpPr>
          <p:cNvPr id="19" name="object 19"/>
          <p:cNvGrpSpPr/>
          <p:nvPr/>
        </p:nvGrpSpPr>
        <p:grpSpPr>
          <a:xfrm>
            <a:off x="12474594" y="2724106"/>
            <a:ext cx="2653030" cy="2495550"/>
            <a:chOff x="12474594" y="2724106"/>
            <a:chExt cx="2653030" cy="2495550"/>
          </a:xfrm>
        </p:grpSpPr>
        <p:sp>
          <p:nvSpPr>
            <p:cNvPr id="20" name="object 20"/>
            <p:cNvSpPr/>
            <p:nvPr/>
          </p:nvSpPr>
          <p:spPr>
            <a:xfrm>
              <a:off x="12474594" y="2724106"/>
              <a:ext cx="2653030" cy="2495550"/>
            </a:xfrm>
            <a:custGeom>
              <a:avLst/>
              <a:gdLst/>
              <a:ahLst/>
              <a:cxnLst/>
              <a:rect l="l" t="t" r="r" b="b"/>
              <a:pathLst>
                <a:path w="2653030" h="2495550">
                  <a:moveTo>
                    <a:pt x="1326242" y="0"/>
                  </a:moveTo>
                  <a:lnTo>
                    <a:pt x="1276522" y="860"/>
                  </a:lnTo>
                  <a:lnTo>
                    <a:pt x="1227263" y="3422"/>
                  </a:lnTo>
                  <a:lnTo>
                    <a:pt x="1178499" y="7654"/>
                  </a:lnTo>
                  <a:lnTo>
                    <a:pt x="1130260" y="13528"/>
                  </a:lnTo>
                  <a:lnTo>
                    <a:pt x="1082580" y="21012"/>
                  </a:lnTo>
                  <a:lnTo>
                    <a:pt x="1035489" y="30077"/>
                  </a:lnTo>
                  <a:lnTo>
                    <a:pt x="989021" y="40692"/>
                  </a:lnTo>
                  <a:lnTo>
                    <a:pt x="943207" y="52827"/>
                  </a:lnTo>
                  <a:lnTo>
                    <a:pt x="898079" y="66452"/>
                  </a:lnTo>
                  <a:lnTo>
                    <a:pt x="853669" y="81537"/>
                  </a:lnTo>
                  <a:lnTo>
                    <a:pt x="810010" y="98051"/>
                  </a:lnTo>
                  <a:lnTo>
                    <a:pt x="767133" y="115965"/>
                  </a:lnTo>
                  <a:lnTo>
                    <a:pt x="725071" y="135249"/>
                  </a:lnTo>
                  <a:lnTo>
                    <a:pt x="683855" y="155872"/>
                  </a:lnTo>
                  <a:lnTo>
                    <a:pt x="643518" y="177803"/>
                  </a:lnTo>
                  <a:lnTo>
                    <a:pt x="604091" y="201014"/>
                  </a:lnTo>
                  <a:lnTo>
                    <a:pt x="565607" y="225474"/>
                  </a:lnTo>
                  <a:lnTo>
                    <a:pt x="528097" y="251152"/>
                  </a:lnTo>
                  <a:lnTo>
                    <a:pt x="491595" y="278018"/>
                  </a:lnTo>
                  <a:lnTo>
                    <a:pt x="456131" y="306043"/>
                  </a:lnTo>
                  <a:lnTo>
                    <a:pt x="421738" y="335196"/>
                  </a:lnTo>
                  <a:lnTo>
                    <a:pt x="388448" y="365446"/>
                  </a:lnTo>
                  <a:lnTo>
                    <a:pt x="356294" y="396765"/>
                  </a:lnTo>
                  <a:lnTo>
                    <a:pt x="325306" y="429121"/>
                  </a:lnTo>
                  <a:lnTo>
                    <a:pt x="295517" y="462485"/>
                  </a:lnTo>
                  <a:lnTo>
                    <a:pt x="266960" y="496826"/>
                  </a:lnTo>
                  <a:lnTo>
                    <a:pt x="239665" y="532115"/>
                  </a:lnTo>
                  <a:lnTo>
                    <a:pt x="213666" y="568320"/>
                  </a:lnTo>
                  <a:lnTo>
                    <a:pt x="188995" y="605412"/>
                  </a:lnTo>
                  <a:lnTo>
                    <a:pt x="165682" y="643361"/>
                  </a:lnTo>
                  <a:lnTo>
                    <a:pt x="143762" y="682136"/>
                  </a:lnTo>
                  <a:lnTo>
                    <a:pt x="123264" y="721708"/>
                  </a:lnTo>
                  <a:lnTo>
                    <a:pt x="104223" y="762046"/>
                  </a:lnTo>
                  <a:lnTo>
                    <a:pt x="86669" y="803120"/>
                  </a:lnTo>
                  <a:lnTo>
                    <a:pt x="70634" y="844900"/>
                  </a:lnTo>
                  <a:lnTo>
                    <a:pt x="56152" y="887356"/>
                  </a:lnTo>
                  <a:lnTo>
                    <a:pt x="43253" y="930457"/>
                  </a:lnTo>
                  <a:lnTo>
                    <a:pt x="31970" y="974174"/>
                  </a:lnTo>
                  <a:lnTo>
                    <a:pt x="22335" y="1018476"/>
                  </a:lnTo>
                  <a:lnTo>
                    <a:pt x="14379" y="1063333"/>
                  </a:lnTo>
                  <a:lnTo>
                    <a:pt x="8136" y="1108715"/>
                  </a:lnTo>
                  <a:lnTo>
                    <a:pt x="3637" y="1154592"/>
                  </a:lnTo>
                  <a:lnTo>
                    <a:pt x="914" y="1200934"/>
                  </a:lnTo>
                  <a:lnTo>
                    <a:pt x="0" y="1247710"/>
                  </a:lnTo>
                  <a:lnTo>
                    <a:pt x="914" y="1294486"/>
                  </a:lnTo>
                  <a:lnTo>
                    <a:pt x="3637" y="1340828"/>
                  </a:lnTo>
                  <a:lnTo>
                    <a:pt x="8136" y="1386705"/>
                  </a:lnTo>
                  <a:lnTo>
                    <a:pt x="14379" y="1432087"/>
                  </a:lnTo>
                  <a:lnTo>
                    <a:pt x="22335" y="1476944"/>
                  </a:lnTo>
                  <a:lnTo>
                    <a:pt x="31970" y="1521246"/>
                  </a:lnTo>
                  <a:lnTo>
                    <a:pt x="43253" y="1564963"/>
                  </a:lnTo>
                  <a:lnTo>
                    <a:pt x="56152" y="1608065"/>
                  </a:lnTo>
                  <a:lnTo>
                    <a:pt x="70634" y="1650520"/>
                  </a:lnTo>
                  <a:lnTo>
                    <a:pt x="86669" y="1692300"/>
                  </a:lnTo>
                  <a:lnTo>
                    <a:pt x="104223" y="1733374"/>
                  </a:lnTo>
                  <a:lnTo>
                    <a:pt x="123264" y="1773712"/>
                  </a:lnTo>
                  <a:lnTo>
                    <a:pt x="143762" y="1813284"/>
                  </a:lnTo>
                  <a:lnTo>
                    <a:pt x="165682" y="1852060"/>
                  </a:lnTo>
                  <a:lnTo>
                    <a:pt x="188995" y="1890008"/>
                  </a:lnTo>
                  <a:lnTo>
                    <a:pt x="213666" y="1927101"/>
                  </a:lnTo>
                  <a:lnTo>
                    <a:pt x="239665" y="1963306"/>
                  </a:lnTo>
                  <a:lnTo>
                    <a:pt x="266960" y="1998594"/>
                  </a:lnTo>
                  <a:lnTo>
                    <a:pt x="295517" y="2032935"/>
                  </a:lnTo>
                  <a:lnTo>
                    <a:pt x="325306" y="2066299"/>
                  </a:lnTo>
                  <a:lnTo>
                    <a:pt x="356294" y="2098655"/>
                  </a:lnTo>
                  <a:lnTo>
                    <a:pt x="388448" y="2129974"/>
                  </a:lnTo>
                  <a:lnTo>
                    <a:pt x="421738" y="2160225"/>
                  </a:lnTo>
                  <a:lnTo>
                    <a:pt x="456131" y="2189378"/>
                  </a:lnTo>
                  <a:lnTo>
                    <a:pt x="491595" y="2217402"/>
                  </a:lnTo>
                  <a:lnTo>
                    <a:pt x="528097" y="2244269"/>
                  </a:lnTo>
                  <a:lnTo>
                    <a:pt x="565607" y="2269947"/>
                  </a:lnTo>
                  <a:lnTo>
                    <a:pt x="604091" y="2294406"/>
                  </a:lnTo>
                  <a:lnTo>
                    <a:pt x="643518" y="2317617"/>
                  </a:lnTo>
                  <a:lnTo>
                    <a:pt x="683855" y="2339549"/>
                  </a:lnTo>
                  <a:lnTo>
                    <a:pt x="725071" y="2360172"/>
                  </a:lnTo>
                  <a:lnTo>
                    <a:pt x="767133" y="2379455"/>
                  </a:lnTo>
                  <a:lnTo>
                    <a:pt x="810010" y="2397369"/>
                  </a:lnTo>
                  <a:lnTo>
                    <a:pt x="853669" y="2413884"/>
                  </a:lnTo>
                  <a:lnTo>
                    <a:pt x="898079" y="2428969"/>
                  </a:lnTo>
                  <a:lnTo>
                    <a:pt x="943207" y="2442594"/>
                  </a:lnTo>
                  <a:lnTo>
                    <a:pt x="989021" y="2454729"/>
                  </a:lnTo>
                  <a:lnTo>
                    <a:pt x="1035489" y="2465344"/>
                  </a:lnTo>
                  <a:lnTo>
                    <a:pt x="1082580" y="2474408"/>
                  </a:lnTo>
                  <a:lnTo>
                    <a:pt x="1130260" y="2481892"/>
                  </a:lnTo>
                  <a:lnTo>
                    <a:pt x="1178499" y="2487766"/>
                  </a:lnTo>
                  <a:lnTo>
                    <a:pt x="1227263" y="2491999"/>
                  </a:lnTo>
                  <a:lnTo>
                    <a:pt x="1276522" y="2494560"/>
                  </a:lnTo>
                  <a:lnTo>
                    <a:pt x="1326242" y="2495421"/>
                  </a:lnTo>
                  <a:lnTo>
                    <a:pt x="1375962" y="2494560"/>
                  </a:lnTo>
                  <a:lnTo>
                    <a:pt x="1425220" y="2491999"/>
                  </a:lnTo>
                  <a:lnTo>
                    <a:pt x="1473985" y="2487766"/>
                  </a:lnTo>
                  <a:lnTo>
                    <a:pt x="1522223" y="2481892"/>
                  </a:lnTo>
                  <a:lnTo>
                    <a:pt x="1569904" y="2474408"/>
                  </a:lnTo>
                  <a:lnTo>
                    <a:pt x="1616994" y="2465344"/>
                  </a:lnTo>
                  <a:lnTo>
                    <a:pt x="1663463" y="2454729"/>
                  </a:lnTo>
                  <a:lnTo>
                    <a:pt x="1709277" y="2442594"/>
                  </a:lnTo>
                  <a:lnTo>
                    <a:pt x="1754405" y="2428969"/>
                  </a:lnTo>
                  <a:lnTo>
                    <a:pt x="1798814" y="2413884"/>
                  </a:lnTo>
                  <a:lnTo>
                    <a:pt x="1842474" y="2397369"/>
                  </a:lnTo>
                  <a:lnTo>
                    <a:pt x="1885350" y="2379455"/>
                  </a:lnTo>
                  <a:lnTo>
                    <a:pt x="1927413" y="2360172"/>
                  </a:lnTo>
                  <a:lnTo>
                    <a:pt x="1968629" y="2339549"/>
                  </a:lnTo>
                  <a:lnTo>
                    <a:pt x="2008966" y="2317617"/>
                  </a:lnTo>
                  <a:lnTo>
                    <a:pt x="2048393" y="2294406"/>
                  </a:lnTo>
                  <a:lnTo>
                    <a:pt x="2086877" y="2269947"/>
                  </a:lnTo>
                  <a:lnTo>
                    <a:pt x="2124386" y="2244269"/>
                  </a:lnTo>
                  <a:lnTo>
                    <a:pt x="2160889" y="2217402"/>
                  </a:lnTo>
                  <a:lnTo>
                    <a:pt x="2196353" y="2189378"/>
                  </a:lnTo>
                  <a:lnTo>
                    <a:pt x="2230745" y="2160225"/>
                  </a:lnTo>
                  <a:lnTo>
                    <a:pt x="2264035" y="2129974"/>
                  </a:lnTo>
                  <a:lnTo>
                    <a:pt x="2296190" y="2098655"/>
                  </a:lnTo>
                  <a:lnTo>
                    <a:pt x="2327178" y="2066299"/>
                  </a:lnTo>
                  <a:lnTo>
                    <a:pt x="2356967" y="2032935"/>
                  </a:lnTo>
                  <a:lnTo>
                    <a:pt x="2385524" y="1998594"/>
                  </a:lnTo>
                  <a:lnTo>
                    <a:pt x="2412818" y="1963306"/>
                  </a:lnTo>
                  <a:lnTo>
                    <a:pt x="2438817" y="1927101"/>
                  </a:lnTo>
                  <a:lnTo>
                    <a:pt x="2463489" y="1890008"/>
                  </a:lnTo>
                  <a:lnTo>
                    <a:pt x="2486801" y="1852060"/>
                  </a:lnTo>
                  <a:lnTo>
                    <a:pt x="2508722" y="1813284"/>
                  </a:lnTo>
                  <a:lnTo>
                    <a:pt x="2529219" y="1773712"/>
                  </a:lnTo>
                  <a:lnTo>
                    <a:pt x="2548261" y="1733374"/>
                  </a:lnTo>
                  <a:lnTo>
                    <a:pt x="2565815" y="1692300"/>
                  </a:lnTo>
                  <a:lnTo>
                    <a:pt x="2581849" y="1650520"/>
                  </a:lnTo>
                  <a:lnTo>
                    <a:pt x="2596332" y="1608065"/>
                  </a:lnTo>
                  <a:lnTo>
                    <a:pt x="2609231" y="1564963"/>
                  </a:lnTo>
                  <a:lnTo>
                    <a:pt x="2620514" y="1521246"/>
                  </a:lnTo>
                  <a:lnTo>
                    <a:pt x="2630149" y="1476944"/>
                  </a:lnTo>
                  <a:lnTo>
                    <a:pt x="2638104" y="1432087"/>
                  </a:lnTo>
                  <a:lnTo>
                    <a:pt x="2644347" y="1386705"/>
                  </a:lnTo>
                  <a:lnTo>
                    <a:pt x="2648846" y="1340828"/>
                  </a:lnTo>
                  <a:lnTo>
                    <a:pt x="2651569" y="1294486"/>
                  </a:lnTo>
                  <a:lnTo>
                    <a:pt x="2652484" y="1247710"/>
                  </a:lnTo>
                  <a:lnTo>
                    <a:pt x="2651569" y="1200934"/>
                  </a:lnTo>
                  <a:lnTo>
                    <a:pt x="2648846" y="1154592"/>
                  </a:lnTo>
                  <a:lnTo>
                    <a:pt x="2644347" y="1108715"/>
                  </a:lnTo>
                  <a:lnTo>
                    <a:pt x="2638104" y="1063333"/>
                  </a:lnTo>
                  <a:lnTo>
                    <a:pt x="2630149" y="1018476"/>
                  </a:lnTo>
                  <a:lnTo>
                    <a:pt x="2620514" y="974174"/>
                  </a:lnTo>
                  <a:lnTo>
                    <a:pt x="2609231" y="930457"/>
                  </a:lnTo>
                  <a:lnTo>
                    <a:pt x="2596332" y="887356"/>
                  </a:lnTo>
                  <a:lnTo>
                    <a:pt x="2581849" y="844900"/>
                  </a:lnTo>
                  <a:lnTo>
                    <a:pt x="2565815" y="803120"/>
                  </a:lnTo>
                  <a:lnTo>
                    <a:pt x="2548261" y="762046"/>
                  </a:lnTo>
                  <a:lnTo>
                    <a:pt x="2529219" y="721708"/>
                  </a:lnTo>
                  <a:lnTo>
                    <a:pt x="2508722" y="682136"/>
                  </a:lnTo>
                  <a:lnTo>
                    <a:pt x="2486801" y="643361"/>
                  </a:lnTo>
                  <a:lnTo>
                    <a:pt x="2463489" y="605412"/>
                  </a:lnTo>
                  <a:lnTo>
                    <a:pt x="2438817" y="568320"/>
                  </a:lnTo>
                  <a:lnTo>
                    <a:pt x="2412818" y="532115"/>
                  </a:lnTo>
                  <a:lnTo>
                    <a:pt x="2385524" y="496826"/>
                  </a:lnTo>
                  <a:lnTo>
                    <a:pt x="2356967" y="462485"/>
                  </a:lnTo>
                  <a:lnTo>
                    <a:pt x="2327178" y="429121"/>
                  </a:lnTo>
                  <a:lnTo>
                    <a:pt x="2296190" y="396765"/>
                  </a:lnTo>
                  <a:lnTo>
                    <a:pt x="2264035" y="365446"/>
                  </a:lnTo>
                  <a:lnTo>
                    <a:pt x="2230745" y="335196"/>
                  </a:lnTo>
                  <a:lnTo>
                    <a:pt x="2196353" y="306043"/>
                  </a:lnTo>
                  <a:lnTo>
                    <a:pt x="2160889" y="278018"/>
                  </a:lnTo>
                  <a:lnTo>
                    <a:pt x="2124386" y="251152"/>
                  </a:lnTo>
                  <a:lnTo>
                    <a:pt x="2086877" y="225474"/>
                  </a:lnTo>
                  <a:lnTo>
                    <a:pt x="2048393" y="201014"/>
                  </a:lnTo>
                  <a:lnTo>
                    <a:pt x="2008966" y="177803"/>
                  </a:lnTo>
                  <a:lnTo>
                    <a:pt x="1968629" y="155872"/>
                  </a:lnTo>
                  <a:lnTo>
                    <a:pt x="1927413" y="135249"/>
                  </a:lnTo>
                  <a:lnTo>
                    <a:pt x="1885350" y="115965"/>
                  </a:lnTo>
                  <a:lnTo>
                    <a:pt x="1842474" y="98051"/>
                  </a:lnTo>
                  <a:lnTo>
                    <a:pt x="1798814" y="81537"/>
                  </a:lnTo>
                  <a:lnTo>
                    <a:pt x="1754405" y="66452"/>
                  </a:lnTo>
                  <a:lnTo>
                    <a:pt x="1709277" y="52827"/>
                  </a:lnTo>
                  <a:lnTo>
                    <a:pt x="1663463" y="40692"/>
                  </a:lnTo>
                  <a:lnTo>
                    <a:pt x="1616994" y="30077"/>
                  </a:lnTo>
                  <a:lnTo>
                    <a:pt x="1569904" y="21012"/>
                  </a:lnTo>
                  <a:lnTo>
                    <a:pt x="1522223" y="13528"/>
                  </a:lnTo>
                  <a:lnTo>
                    <a:pt x="1473985" y="7654"/>
                  </a:lnTo>
                  <a:lnTo>
                    <a:pt x="1425220" y="3422"/>
                  </a:lnTo>
                  <a:lnTo>
                    <a:pt x="1375962" y="860"/>
                  </a:lnTo>
                  <a:lnTo>
                    <a:pt x="1326242" y="0"/>
                  </a:lnTo>
                  <a:close/>
                </a:path>
              </a:pathLst>
            </a:custGeom>
            <a:solidFill>
              <a:srgbClr val="00488F"/>
            </a:solidFill>
          </p:spPr>
          <p:txBody>
            <a:bodyPr wrap="square" lIns="0" tIns="0" rIns="0" bIns="0" rtlCol="0"/>
            <a:lstStyle/>
            <a:p>
              <a:endParaRPr/>
            </a:p>
          </p:txBody>
        </p:sp>
        <p:sp>
          <p:nvSpPr>
            <p:cNvPr id="21" name="object 21"/>
            <p:cNvSpPr/>
            <p:nvPr/>
          </p:nvSpPr>
          <p:spPr>
            <a:xfrm>
              <a:off x="12997932" y="3305867"/>
              <a:ext cx="1703705" cy="1370965"/>
            </a:xfrm>
            <a:custGeom>
              <a:avLst/>
              <a:gdLst/>
              <a:ahLst/>
              <a:cxnLst/>
              <a:rect l="l" t="t" r="r" b="b"/>
              <a:pathLst>
                <a:path w="1703705" h="1370964">
                  <a:moveTo>
                    <a:pt x="36187" y="0"/>
                  </a:moveTo>
                  <a:lnTo>
                    <a:pt x="24878" y="91190"/>
                  </a:lnTo>
                  <a:lnTo>
                    <a:pt x="13570" y="176507"/>
                  </a:lnTo>
                  <a:lnTo>
                    <a:pt x="0" y="258871"/>
                  </a:lnTo>
                  <a:lnTo>
                    <a:pt x="13570" y="291226"/>
                  </a:lnTo>
                  <a:lnTo>
                    <a:pt x="29402" y="326534"/>
                  </a:lnTo>
                  <a:lnTo>
                    <a:pt x="36187" y="367716"/>
                  </a:lnTo>
                  <a:lnTo>
                    <a:pt x="36187" y="382428"/>
                  </a:lnTo>
                  <a:lnTo>
                    <a:pt x="33925" y="385370"/>
                  </a:lnTo>
                  <a:lnTo>
                    <a:pt x="31663" y="391255"/>
                  </a:lnTo>
                  <a:lnTo>
                    <a:pt x="31663" y="408898"/>
                  </a:lnTo>
                  <a:lnTo>
                    <a:pt x="36187" y="423610"/>
                  </a:lnTo>
                  <a:lnTo>
                    <a:pt x="40710" y="426552"/>
                  </a:lnTo>
                  <a:lnTo>
                    <a:pt x="45234" y="432437"/>
                  </a:lnTo>
                  <a:lnTo>
                    <a:pt x="45234" y="441264"/>
                  </a:lnTo>
                  <a:lnTo>
                    <a:pt x="47495" y="444206"/>
                  </a:lnTo>
                  <a:lnTo>
                    <a:pt x="47495" y="450080"/>
                  </a:lnTo>
                  <a:lnTo>
                    <a:pt x="54281" y="467734"/>
                  </a:lnTo>
                  <a:lnTo>
                    <a:pt x="70113" y="482446"/>
                  </a:lnTo>
                  <a:lnTo>
                    <a:pt x="76898" y="491272"/>
                  </a:lnTo>
                  <a:lnTo>
                    <a:pt x="106300" y="567752"/>
                  </a:lnTo>
                  <a:lnTo>
                    <a:pt x="110834" y="570694"/>
                  </a:lnTo>
                  <a:lnTo>
                    <a:pt x="113085" y="576579"/>
                  </a:lnTo>
                  <a:lnTo>
                    <a:pt x="117608" y="579521"/>
                  </a:lnTo>
                  <a:lnTo>
                    <a:pt x="119881" y="588348"/>
                  </a:lnTo>
                  <a:lnTo>
                    <a:pt x="119881" y="591290"/>
                  </a:lnTo>
                  <a:lnTo>
                    <a:pt x="117608" y="597175"/>
                  </a:lnTo>
                  <a:lnTo>
                    <a:pt x="117608" y="606002"/>
                  </a:lnTo>
                  <a:lnTo>
                    <a:pt x="119881" y="606002"/>
                  </a:lnTo>
                  <a:lnTo>
                    <a:pt x="122142" y="608934"/>
                  </a:lnTo>
                  <a:lnTo>
                    <a:pt x="128928" y="620703"/>
                  </a:lnTo>
                  <a:lnTo>
                    <a:pt x="128928" y="635415"/>
                  </a:lnTo>
                  <a:lnTo>
                    <a:pt x="133451" y="647184"/>
                  </a:lnTo>
                  <a:lnTo>
                    <a:pt x="151545" y="647184"/>
                  </a:lnTo>
                  <a:lnTo>
                    <a:pt x="144759" y="656011"/>
                  </a:lnTo>
                  <a:lnTo>
                    <a:pt x="151545" y="661885"/>
                  </a:lnTo>
                  <a:lnTo>
                    <a:pt x="165115" y="667770"/>
                  </a:lnTo>
                  <a:lnTo>
                    <a:pt x="176423" y="667770"/>
                  </a:lnTo>
                  <a:lnTo>
                    <a:pt x="185470" y="673654"/>
                  </a:lnTo>
                  <a:lnTo>
                    <a:pt x="189994" y="682481"/>
                  </a:lnTo>
                  <a:lnTo>
                    <a:pt x="178685" y="720721"/>
                  </a:lnTo>
                  <a:lnTo>
                    <a:pt x="165115" y="758971"/>
                  </a:lnTo>
                  <a:lnTo>
                    <a:pt x="153806" y="797211"/>
                  </a:lnTo>
                  <a:lnTo>
                    <a:pt x="149283" y="838393"/>
                  </a:lnTo>
                  <a:lnTo>
                    <a:pt x="151545" y="882517"/>
                  </a:lnTo>
                  <a:lnTo>
                    <a:pt x="142498" y="897229"/>
                  </a:lnTo>
                  <a:lnTo>
                    <a:pt x="137974" y="897229"/>
                  </a:lnTo>
                  <a:lnTo>
                    <a:pt x="133451" y="900171"/>
                  </a:lnTo>
                  <a:lnTo>
                    <a:pt x="131189" y="906056"/>
                  </a:lnTo>
                  <a:lnTo>
                    <a:pt x="126666" y="914883"/>
                  </a:lnTo>
                  <a:lnTo>
                    <a:pt x="128928" y="914883"/>
                  </a:lnTo>
                  <a:lnTo>
                    <a:pt x="128928" y="917825"/>
                  </a:lnTo>
                  <a:lnTo>
                    <a:pt x="131189" y="920767"/>
                  </a:lnTo>
                  <a:lnTo>
                    <a:pt x="131189" y="926641"/>
                  </a:lnTo>
                  <a:lnTo>
                    <a:pt x="128928" y="935468"/>
                  </a:lnTo>
                  <a:lnTo>
                    <a:pt x="126666" y="938411"/>
                  </a:lnTo>
                  <a:lnTo>
                    <a:pt x="119881" y="941353"/>
                  </a:lnTo>
                  <a:lnTo>
                    <a:pt x="119881" y="944295"/>
                  </a:lnTo>
                  <a:lnTo>
                    <a:pt x="117608" y="950180"/>
                  </a:lnTo>
                  <a:lnTo>
                    <a:pt x="117608" y="959007"/>
                  </a:lnTo>
                  <a:lnTo>
                    <a:pt x="119881" y="964892"/>
                  </a:lnTo>
                  <a:lnTo>
                    <a:pt x="135713" y="976650"/>
                  </a:lnTo>
                  <a:lnTo>
                    <a:pt x="151545" y="982535"/>
                  </a:lnTo>
                  <a:lnTo>
                    <a:pt x="162853" y="982535"/>
                  </a:lnTo>
                  <a:lnTo>
                    <a:pt x="174162" y="976650"/>
                  </a:lnTo>
                  <a:lnTo>
                    <a:pt x="185470" y="961949"/>
                  </a:lnTo>
                  <a:lnTo>
                    <a:pt x="199041" y="950180"/>
                  </a:lnTo>
                  <a:lnTo>
                    <a:pt x="214873" y="947238"/>
                  </a:lnTo>
                  <a:lnTo>
                    <a:pt x="226181" y="976650"/>
                  </a:lnTo>
                  <a:lnTo>
                    <a:pt x="232966" y="1070794"/>
                  </a:lnTo>
                  <a:lnTo>
                    <a:pt x="244275" y="1094322"/>
                  </a:lnTo>
                  <a:lnTo>
                    <a:pt x="255583" y="1114918"/>
                  </a:lnTo>
                  <a:lnTo>
                    <a:pt x="260107" y="1141389"/>
                  </a:lnTo>
                  <a:lnTo>
                    <a:pt x="260107" y="1156100"/>
                  </a:lnTo>
                  <a:lnTo>
                    <a:pt x="255583" y="1170812"/>
                  </a:lnTo>
                  <a:lnTo>
                    <a:pt x="255583" y="1185524"/>
                  </a:lnTo>
                  <a:lnTo>
                    <a:pt x="260107" y="1194340"/>
                  </a:lnTo>
                  <a:lnTo>
                    <a:pt x="280473" y="1206109"/>
                  </a:lnTo>
                  <a:lnTo>
                    <a:pt x="294043" y="1226706"/>
                  </a:lnTo>
                  <a:lnTo>
                    <a:pt x="298566" y="1250234"/>
                  </a:lnTo>
                  <a:lnTo>
                    <a:pt x="305351" y="1276715"/>
                  </a:lnTo>
                  <a:lnTo>
                    <a:pt x="307613" y="1306127"/>
                  </a:lnTo>
                  <a:lnTo>
                    <a:pt x="309875" y="1329666"/>
                  </a:lnTo>
                  <a:lnTo>
                    <a:pt x="325707" y="1320839"/>
                  </a:lnTo>
                  <a:lnTo>
                    <a:pt x="339277" y="1314954"/>
                  </a:lnTo>
                  <a:lnTo>
                    <a:pt x="355109" y="1312012"/>
                  </a:lnTo>
                  <a:lnTo>
                    <a:pt x="366418" y="1312012"/>
                  </a:lnTo>
                  <a:lnTo>
                    <a:pt x="373203" y="1314954"/>
                  </a:lnTo>
                  <a:lnTo>
                    <a:pt x="384511" y="1320839"/>
                  </a:lnTo>
                  <a:lnTo>
                    <a:pt x="391296" y="1320839"/>
                  </a:lnTo>
                  <a:lnTo>
                    <a:pt x="400354" y="1317897"/>
                  </a:lnTo>
                  <a:lnTo>
                    <a:pt x="404877" y="1314954"/>
                  </a:lnTo>
                  <a:lnTo>
                    <a:pt x="409401" y="1309070"/>
                  </a:lnTo>
                  <a:lnTo>
                    <a:pt x="418447" y="1306127"/>
                  </a:lnTo>
                  <a:lnTo>
                    <a:pt x="425233" y="1306127"/>
                  </a:lnTo>
                  <a:lnTo>
                    <a:pt x="465943" y="1312012"/>
                  </a:lnTo>
                  <a:lnTo>
                    <a:pt x="506654" y="1329666"/>
                  </a:lnTo>
                  <a:lnTo>
                    <a:pt x="520224" y="1326724"/>
                  </a:lnTo>
                  <a:lnTo>
                    <a:pt x="527010" y="1317897"/>
                  </a:lnTo>
                  <a:lnTo>
                    <a:pt x="536067" y="1294358"/>
                  </a:lnTo>
                  <a:lnTo>
                    <a:pt x="545114" y="1288484"/>
                  </a:lnTo>
                  <a:lnTo>
                    <a:pt x="558684" y="1288484"/>
                  </a:lnTo>
                  <a:lnTo>
                    <a:pt x="565469" y="1297300"/>
                  </a:lnTo>
                  <a:lnTo>
                    <a:pt x="569993" y="1312012"/>
                  </a:lnTo>
                  <a:lnTo>
                    <a:pt x="574516" y="1329666"/>
                  </a:lnTo>
                  <a:lnTo>
                    <a:pt x="579039" y="1338493"/>
                  </a:lnTo>
                  <a:lnTo>
                    <a:pt x="590348" y="1347309"/>
                  </a:lnTo>
                  <a:lnTo>
                    <a:pt x="594871" y="1279657"/>
                  </a:lnTo>
                  <a:lnTo>
                    <a:pt x="599395" y="1250234"/>
                  </a:lnTo>
                  <a:lnTo>
                    <a:pt x="610703" y="1229648"/>
                  </a:lnTo>
                  <a:lnTo>
                    <a:pt x="683089" y="1232590"/>
                  </a:lnTo>
                  <a:lnTo>
                    <a:pt x="757725" y="1247291"/>
                  </a:lnTo>
                  <a:lnTo>
                    <a:pt x="832372" y="1264945"/>
                  </a:lnTo>
                  <a:lnTo>
                    <a:pt x="1099264" y="1306127"/>
                  </a:lnTo>
                  <a:lnTo>
                    <a:pt x="1370691" y="1338493"/>
                  </a:lnTo>
                  <a:lnTo>
                    <a:pt x="1639855" y="1370848"/>
                  </a:lnTo>
                  <a:lnTo>
                    <a:pt x="1657949" y="1106091"/>
                  </a:lnTo>
                  <a:lnTo>
                    <a:pt x="1673791" y="835451"/>
                  </a:lnTo>
                  <a:lnTo>
                    <a:pt x="1687362" y="558925"/>
                  </a:lnTo>
                  <a:lnTo>
                    <a:pt x="1703194" y="291226"/>
                  </a:lnTo>
                  <a:lnTo>
                    <a:pt x="1648902" y="288294"/>
                  </a:lnTo>
                  <a:lnTo>
                    <a:pt x="1590098" y="285352"/>
                  </a:lnTo>
                  <a:lnTo>
                    <a:pt x="1393308" y="258871"/>
                  </a:lnTo>
                  <a:lnTo>
                    <a:pt x="1194267" y="235343"/>
                  </a:lnTo>
                  <a:lnTo>
                    <a:pt x="995226" y="202978"/>
                  </a:lnTo>
                  <a:lnTo>
                    <a:pt x="800698" y="167680"/>
                  </a:lnTo>
                  <a:lnTo>
                    <a:pt x="563207" y="117671"/>
                  </a:lnTo>
                  <a:lnTo>
                    <a:pt x="327969" y="70605"/>
                  </a:lnTo>
                  <a:lnTo>
                    <a:pt x="257856" y="52951"/>
                  </a:lnTo>
                  <a:lnTo>
                    <a:pt x="180947" y="32355"/>
                  </a:lnTo>
                  <a:lnTo>
                    <a:pt x="106300" y="14711"/>
                  </a:lnTo>
                  <a:lnTo>
                    <a:pt x="36187" y="0"/>
                  </a:lnTo>
                  <a:close/>
                </a:path>
              </a:pathLst>
            </a:custGeom>
            <a:solidFill>
              <a:srgbClr val="FFFFFF"/>
            </a:solidFill>
          </p:spPr>
          <p:txBody>
            <a:bodyPr wrap="square" lIns="0" tIns="0" rIns="0" bIns="0" rtlCol="0"/>
            <a:lstStyle/>
            <a:p>
              <a:endParaRPr/>
            </a:p>
          </p:txBody>
        </p:sp>
      </p:grpSp>
      <p:grpSp>
        <p:nvGrpSpPr>
          <p:cNvPr id="22" name="object 22"/>
          <p:cNvGrpSpPr/>
          <p:nvPr/>
        </p:nvGrpSpPr>
        <p:grpSpPr>
          <a:xfrm>
            <a:off x="16276781" y="2760544"/>
            <a:ext cx="2486025" cy="2486660"/>
            <a:chOff x="16276781" y="2760544"/>
            <a:chExt cx="2486025" cy="2486660"/>
          </a:xfrm>
        </p:grpSpPr>
        <p:sp>
          <p:nvSpPr>
            <p:cNvPr id="23" name="object 23"/>
            <p:cNvSpPr/>
            <p:nvPr/>
          </p:nvSpPr>
          <p:spPr>
            <a:xfrm>
              <a:off x="16276781" y="2760544"/>
              <a:ext cx="2486025" cy="2486660"/>
            </a:xfrm>
            <a:custGeom>
              <a:avLst/>
              <a:gdLst/>
              <a:ahLst/>
              <a:cxnLst/>
              <a:rect l="l" t="t" r="r" b="b"/>
              <a:pathLst>
                <a:path w="2486025" h="2486660">
                  <a:moveTo>
                    <a:pt x="1242998" y="0"/>
                  </a:moveTo>
                  <a:lnTo>
                    <a:pt x="1195320" y="897"/>
                  </a:lnTo>
                  <a:lnTo>
                    <a:pt x="1148095" y="3569"/>
                  </a:lnTo>
                  <a:lnTo>
                    <a:pt x="1101357" y="7983"/>
                  </a:lnTo>
                  <a:lnTo>
                    <a:pt x="1055137" y="14107"/>
                  </a:lnTo>
                  <a:lnTo>
                    <a:pt x="1009467" y="21908"/>
                  </a:lnTo>
                  <a:lnTo>
                    <a:pt x="964381" y="31354"/>
                  </a:lnTo>
                  <a:lnTo>
                    <a:pt x="919909" y="42414"/>
                  </a:lnTo>
                  <a:lnTo>
                    <a:pt x="876084" y="55055"/>
                  </a:lnTo>
                  <a:lnTo>
                    <a:pt x="832939" y="69244"/>
                  </a:lnTo>
                  <a:lnTo>
                    <a:pt x="790505" y="84950"/>
                  </a:lnTo>
                  <a:lnTo>
                    <a:pt x="748815" y="102141"/>
                  </a:lnTo>
                  <a:lnTo>
                    <a:pt x="707900" y="120783"/>
                  </a:lnTo>
                  <a:lnTo>
                    <a:pt x="667794" y="140846"/>
                  </a:lnTo>
                  <a:lnTo>
                    <a:pt x="628528" y="162296"/>
                  </a:lnTo>
                  <a:lnTo>
                    <a:pt x="590134" y="185102"/>
                  </a:lnTo>
                  <a:lnTo>
                    <a:pt x="552645" y="209231"/>
                  </a:lnTo>
                  <a:lnTo>
                    <a:pt x="516093" y="234651"/>
                  </a:lnTo>
                  <a:lnTo>
                    <a:pt x="480510" y="261331"/>
                  </a:lnTo>
                  <a:lnTo>
                    <a:pt x="445928" y="289237"/>
                  </a:lnTo>
                  <a:lnTo>
                    <a:pt x="412379" y="318338"/>
                  </a:lnTo>
                  <a:lnTo>
                    <a:pt x="379896" y="348601"/>
                  </a:lnTo>
                  <a:lnTo>
                    <a:pt x="348511" y="379995"/>
                  </a:lnTo>
                  <a:lnTo>
                    <a:pt x="318255" y="412486"/>
                  </a:lnTo>
                  <a:lnTo>
                    <a:pt x="289162" y="446043"/>
                  </a:lnTo>
                  <a:lnTo>
                    <a:pt x="261263" y="480634"/>
                  </a:lnTo>
                  <a:lnTo>
                    <a:pt x="234590" y="516226"/>
                  </a:lnTo>
                  <a:lnTo>
                    <a:pt x="209177" y="552788"/>
                  </a:lnTo>
                  <a:lnTo>
                    <a:pt x="185054" y="590286"/>
                  </a:lnTo>
                  <a:lnTo>
                    <a:pt x="162254" y="628690"/>
                  </a:lnTo>
                  <a:lnTo>
                    <a:pt x="140809" y="667966"/>
                  </a:lnTo>
                  <a:lnTo>
                    <a:pt x="120752" y="708082"/>
                  </a:lnTo>
                  <a:lnTo>
                    <a:pt x="102114" y="749007"/>
                  </a:lnTo>
                  <a:lnTo>
                    <a:pt x="84928" y="790707"/>
                  </a:lnTo>
                  <a:lnTo>
                    <a:pt x="69226" y="833152"/>
                  </a:lnTo>
                  <a:lnTo>
                    <a:pt x="55040" y="876308"/>
                  </a:lnTo>
                  <a:lnTo>
                    <a:pt x="42403" y="920143"/>
                  </a:lnTo>
                  <a:lnTo>
                    <a:pt x="31346" y="964626"/>
                  </a:lnTo>
                  <a:lnTo>
                    <a:pt x="21902" y="1009724"/>
                  </a:lnTo>
                  <a:lnTo>
                    <a:pt x="14103" y="1055405"/>
                  </a:lnTo>
                  <a:lnTo>
                    <a:pt x="7981" y="1101636"/>
                  </a:lnTo>
                  <a:lnTo>
                    <a:pt x="3568" y="1148386"/>
                  </a:lnTo>
                  <a:lnTo>
                    <a:pt x="897" y="1195622"/>
                  </a:lnTo>
                  <a:lnTo>
                    <a:pt x="0" y="1243312"/>
                  </a:lnTo>
                  <a:lnTo>
                    <a:pt x="897" y="1291003"/>
                  </a:lnTo>
                  <a:lnTo>
                    <a:pt x="3568" y="1338239"/>
                  </a:lnTo>
                  <a:lnTo>
                    <a:pt x="7981" y="1384989"/>
                  </a:lnTo>
                  <a:lnTo>
                    <a:pt x="14103" y="1431220"/>
                  </a:lnTo>
                  <a:lnTo>
                    <a:pt x="21902" y="1476901"/>
                  </a:lnTo>
                  <a:lnTo>
                    <a:pt x="31346" y="1521999"/>
                  </a:lnTo>
                  <a:lnTo>
                    <a:pt x="42403" y="1566481"/>
                  </a:lnTo>
                  <a:lnTo>
                    <a:pt x="55040" y="1610317"/>
                  </a:lnTo>
                  <a:lnTo>
                    <a:pt x="69226" y="1653473"/>
                  </a:lnTo>
                  <a:lnTo>
                    <a:pt x="84928" y="1695918"/>
                  </a:lnTo>
                  <a:lnTo>
                    <a:pt x="102114" y="1737618"/>
                  </a:lnTo>
                  <a:lnTo>
                    <a:pt x="120752" y="1778543"/>
                  </a:lnTo>
                  <a:lnTo>
                    <a:pt x="140809" y="1818659"/>
                  </a:lnTo>
                  <a:lnTo>
                    <a:pt x="162254" y="1857935"/>
                  </a:lnTo>
                  <a:lnTo>
                    <a:pt x="185054" y="1896339"/>
                  </a:lnTo>
                  <a:lnTo>
                    <a:pt x="209177" y="1933837"/>
                  </a:lnTo>
                  <a:lnTo>
                    <a:pt x="234590" y="1970399"/>
                  </a:lnTo>
                  <a:lnTo>
                    <a:pt x="261263" y="2005991"/>
                  </a:lnTo>
                  <a:lnTo>
                    <a:pt x="289162" y="2040582"/>
                  </a:lnTo>
                  <a:lnTo>
                    <a:pt x="318255" y="2074139"/>
                  </a:lnTo>
                  <a:lnTo>
                    <a:pt x="348511" y="2106630"/>
                  </a:lnTo>
                  <a:lnTo>
                    <a:pt x="379896" y="2138024"/>
                  </a:lnTo>
                  <a:lnTo>
                    <a:pt x="412379" y="2168287"/>
                  </a:lnTo>
                  <a:lnTo>
                    <a:pt x="445928" y="2197388"/>
                  </a:lnTo>
                  <a:lnTo>
                    <a:pt x="480510" y="2225294"/>
                  </a:lnTo>
                  <a:lnTo>
                    <a:pt x="516093" y="2251973"/>
                  </a:lnTo>
                  <a:lnTo>
                    <a:pt x="552645" y="2277394"/>
                  </a:lnTo>
                  <a:lnTo>
                    <a:pt x="590134" y="2301523"/>
                  </a:lnTo>
                  <a:lnTo>
                    <a:pt x="628528" y="2324329"/>
                  </a:lnTo>
                  <a:lnTo>
                    <a:pt x="667794" y="2345779"/>
                  </a:lnTo>
                  <a:lnTo>
                    <a:pt x="707900" y="2365842"/>
                  </a:lnTo>
                  <a:lnTo>
                    <a:pt x="748815" y="2384484"/>
                  </a:lnTo>
                  <a:lnTo>
                    <a:pt x="790505" y="2401675"/>
                  </a:lnTo>
                  <a:lnTo>
                    <a:pt x="832939" y="2417381"/>
                  </a:lnTo>
                  <a:lnTo>
                    <a:pt x="876084" y="2431570"/>
                  </a:lnTo>
                  <a:lnTo>
                    <a:pt x="919909" y="2444211"/>
                  </a:lnTo>
                  <a:lnTo>
                    <a:pt x="964381" y="2455270"/>
                  </a:lnTo>
                  <a:lnTo>
                    <a:pt x="1009467" y="2464717"/>
                  </a:lnTo>
                  <a:lnTo>
                    <a:pt x="1055137" y="2472518"/>
                  </a:lnTo>
                  <a:lnTo>
                    <a:pt x="1101357" y="2478642"/>
                  </a:lnTo>
                  <a:lnTo>
                    <a:pt x="1148095" y="2483056"/>
                  </a:lnTo>
                  <a:lnTo>
                    <a:pt x="1195320" y="2485728"/>
                  </a:lnTo>
                  <a:lnTo>
                    <a:pt x="1242998" y="2486625"/>
                  </a:lnTo>
                  <a:lnTo>
                    <a:pt x="1290677" y="2485728"/>
                  </a:lnTo>
                  <a:lnTo>
                    <a:pt x="1337901" y="2483056"/>
                  </a:lnTo>
                  <a:lnTo>
                    <a:pt x="1384640" y="2478642"/>
                  </a:lnTo>
                  <a:lnTo>
                    <a:pt x="1430860" y="2472518"/>
                  </a:lnTo>
                  <a:lnTo>
                    <a:pt x="1476529" y="2464717"/>
                  </a:lnTo>
                  <a:lnTo>
                    <a:pt x="1521616" y="2455270"/>
                  </a:lnTo>
                  <a:lnTo>
                    <a:pt x="1566088" y="2444211"/>
                  </a:lnTo>
                  <a:lnTo>
                    <a:pt x="1609912" y="2431570"/>
                  </a:lnTo>
                  <a:lnTo>
                    <a:pt x="1653058" y="2417381"/>
                  </a:lnTo>
                  <a:lnTo>
                    <a:pt x="1695492" y="2401675"/>
                  </a:lnTo>
                  <a:lnTo>
                    <a:pt x="1737182" y="2384484"/>
                  </a:lnTo>
                  <a:lnTo>
                    <a:pt x="1778096" y="2365842"/>
                  </a:lnTo>
                  <a:lnTo>
                    <a:pt x="1818202" y="2345779"/>
                  </a:lnTo>
                  <a:lnTo>
                    <a:pt x="1857468" y="2324329"/>
                  </a:lnTo>
                  <a:lnTo>
                    <a:pt x="1895862" y="2301523"/>
                  </a:lnTo>
                  <a:lnTo>
                    <a:pt x="1933351" y="2277394"/>
                  </a:lnTo>
                  <a:lnTo>
                    <a:pt x="1969903" y="2251973"/>
                  </a:lnTo>
                  <a:lnTo>
                    <a:pt x="2005487" y="2225294"/>
                  </a:lnTo>
                  <a:lnTo>
                    <a:pt x="2040069" y="2197388"/>
                  </a:lnTo>
                  <a:lnTo>
                    <a:pt x="2073617" y="2168287"/>
                  </a:lnTo>
                  <a:lnTo>
                    <a:pt x="2106100" y="2138024"/>
                  </a:lnTo>
                  <a:lnTo>
                    <a:pt x="2137486" y="2106630"/>
                  </a:lnTo>
                  <a:lnTo>
                    <a:pt x="2167741" y="2074139"/>
                  </a:lnTo>
                  <a:lnTo>
                    <a:pt x="2196835" y="2040582"/>
                  </a:lnTo>
                  <a:lnTo>
                    <a:pt x="2224734" y="2005991"/>
                  </a:lnTo>
                  <a:lnTo>
                    <a:pt x="2251406" y="1970399"/>
                  </a:lnTo>
                  <a:lnTo>
                    <a:pt x="2276820" y="1933837"/>
                  </a:lnTo>
                  <a:lnTo>
                    <a:pt x="2300943" y="1896339"/>
                  </a:lnTo>
                  <a:lnTo>
                    <a:pt x="2323743" y="1857935"/>
                  </a:lnTo>
                  <a:lnTo>
                    <a:pt x="2345188" y="1818659"/>
                  </a:lnTo>
                  <a:lnTo>
                    <a:pt x="2365245" y="1778543"/>
                  </a:lnTo>
                  <a:lnTo>
                    <a:pt x="2383883" y="1737618"/>
                  </a:lnTo>
                  <a:lnTo>
                    <a:pt x="2401069" y="1695918"/>
                  </a:lnTo>
                  <a:lnTo>
                    <a:pt x="2416770" y="1653473"/>
                  </a:lnTo>
                  <a:lnTo>
                    <a:pt x="2430956" y="1610317"/>
                  </a:lnTo>
                  <a:lnTo>
                    <a:pt x="2443594" y="1566481"/>
                  </a:lnTo>
                  <a:lnTo>
                    <a:pt x="2454650" y="1521999"/>
                  </a:lnTo>
                  <a:lnTo>
                    <a:pt x="2464094" y="1476901"/>
                  </a:lnTo>
                  <a:lnTo>
                    <a:pt x="2471894" y="1431220"/>
                  </a:lnTo>
                  <a:lnTo>
                    <a:pt x="2478016" y="1384989"/>
                  </a:lnTo>
                  <a:lnTo>
                    <a:pt x="2482428" y="1338239"/>
                  </a:lnTo>
                  <a:lnTo>
                    <a:pt x="2485100" y="1291003"/>
                  </a:lnTo>
                  <a:lnTo>
                    <a:pt x="2485997" y="1243312"/>
                  </a:lnTo>
                  <a:lnTo>
                    <a:pt x="2485100" y="1195622"/>
                  </a:lnTo>
                  <a:lnTo>
                    <a:pt x="2482428" y="1148386"/>
                  </a:lnTo>
                  <a:lnTo>
                    <a:pt x="2478016" y="1101636"/>
                  </a:lnTo>
                  <a:lnTo>
                    <a:pt x="2471894" y="1055405"/>
                  </a:lnTo>
                  <a:lnTo>
                    <a:pt x="2464094" y="1009724"/>
                  </a:lnTo>
                  <a:lnTo>
                    <a:pt x="2454650" y="964626"/>
                  </a:lnTo>
                  <a:lnTo>
                    <a:pt x="2443594" y="920143"/>
                  </a:lnTo>
                  <a:lnTo>
                    <a:pt x="2430956" y="876308"/>
                  </a:lnTo>
                  <a:lnTo>
                    <a:pt x="2416770" y="833152"/>
                  </a:lnTo>
                  <a:lnTo>
                    <a:pt x="2401069" y="790707"/>
                  </a:lnTo>
                  <a:lnTo>
                    <a:pt x="2383883" y="749007"/>
                  </a:lnTo>
                  <a:lnTo>
                    <a:pt x="2365245" y="708082"/>
                  </a:lnTo>
                  <a:lnTo>
                    <a:pt x="2345188" y="667966"/>
                  </a:lnTo>
                  <a:lnTo>
                    <a:pt x="2323743" y="628690"/>
                  </a:lnTo>
                  <a:lnTo>
                    <a:pt x="2300943" y="590286"/>
                  </a:lnTo>
                  <a:lnTo>
                    <a:pt x="2276820" y="552788"/>
                  </a:lnTo>
                  <a:lnTo>
                    <a:pt x="2251406" y="516226"/>
                  </a:lnTo>
                  <a:lnTo>
                    <a:pt x="2224734" y="480634"/>
                  </a:lnTo>
                  <a:lnTo>
                    <a:pt x="2196835" y="446043"/>
                  </a:lnTo>
                  <a:lnTo>
                    <a:pt x="2167741" y="412486"/>
                  </a:lnTo>
                  <a:lnTo>
                    <a:pt x="2137486" y="379995"/>
                  </a:lnTo>
                  <a:lnTo>
                    <a:pt x="2106100" y="348601"/>
                  </a:lnTo>
                  <a:lnTo>
                    <a:pt x="2073617" y="318338"/>
                  </a:lnTo>
                  <a:lnTo>
                    <a:pt x="2040069" y="289237"/>
                  </a:lnTo>
                  <a:lnTo>
                    <a:pt x="2005487" y="261331"/>
                  </a:lnTo>
                  <a:lnTo>
                    <a:pt x="1969903" y="234651"/>
                  </a:lnTo>
                  <a:lnTo>
                    <a:pt x="1933351" y="209231"/>
                  </a:lnTo>
                  <a:lnTo>
                    <a:pt x="1895862" y="185102"/>
                  </a:lnTo>
                  <a:lnTo>
                    <a:pt x="1857468" y="162296"/>
                  </a:lnTo>
                  <a:lnTo>
                    <a:pt x="1818202" y="140846"/>
                  </a:lnTo>
                  <a:lnTo>
                    <a:pt x="1778096" y="120783"/>
                  </a:lnTo>
                  <a:lnTo>
                    <a:pt x="1737182" y="102141"/>
                  </a:lnTo>
                  <a:lnTo>
                    <a:pt x="1695492" y="84950"/>
                  </a:lnTo>
                  <a:lnTo>
                    <a:pt x="1653058" y="69244"/>
                  </a:lnTo>
                  <a:lnTo>
                    <a:pt x="1609912" y="55055"/>
                  </a:lnTo>
                  <a:lnTo>
                    <a:pt x="1566088" y="42414"/>
                  </a:lnTo>
                  <a:lnTo>
                    <a:pt x="1521616" y="31354"/>
                  </a:lnTo>
                  <a:lnTo>
                    <a:pt x="1476529" y="21908"/>
                  </a:lnTo>
                  <a:lnTo>
                    <a:pt x="1430860" y="14107"/>
                  </a:lnTo>
                  <a:lnTo>
                    <a:pt x="1384640" y="7983"/>
                  </a:lnTo>
                  <a:lnTo>
                    <a:pt x="1337901" y="3569"/>
                  </a:lnTo>
                  <a:lnTo>
                    <a:pt x="1290677" y="897"/>
                  </a:lnTo>
                  <a:lnTo>
                    <a:pt x="1242998" y="0"/>
                  </a:lnTo>
                  <a:close/>
                </a:path>
              </a:pathLst>
            </a:custGeom>
            <a:solidFill>
              <a:srgbClr val="00488F"/>
            </a:solidFill>
          </p:spPr>
          <p:txBody>
            <a:bodyPr wrap="square" lIns="0" tIns="0" rIns="0" bIns="0" rtlCol="0"/>
            <a:lstStyle/>
            <a:p>
              <a:endParaRPr/>
            </a:p>
          </p:txBody>
        </p:sp>
        <p:sp>
          <p:nvSpPr>
            <p:cNvPr id="24" name="object 24"/>
            <p:cNvSpPr/>
            <p:nvPr/>
          </p:nvSpPr>
          <p:spPr>
            <a:xfrm>
              <a:off x="16424420" y="3060177"/>
              <a:ext cx="1452245" cy="1600200"/>
            </a:xfrm>
            <a:custGeom>
              <a:avLst/>
              <a:gdLst/>
              <a:ahLst/>
              <a:cxnLst/>
              <a:rect l="l" t="t" r="r" b="b"/>
              <a:pathLst>
                <a:path w="1452244" h="1600200">
                  <a:moveTo>
                    <a:pt x="1034848" y="1587500"/>
                  </a:moveTo>
                  <a:lnTo>
                    <a:pt x="1000911" y="1587500"/>
                  </a:lnTo>
                  <a:lnTo>
                    <a:pt x="1010806" y="1600200"/>
                  </a:lnTo>
                  <a:lnTo>
                    <a:pt x="1034848" y="1600200"/>
                  </a:lnTo>
                  <a:lnTo>
                    <a:pt x="1034848" y="1587500"/>
                  </a:lnTo>
                  <a:close/>
                </a:path>
                <a:path w="1452244" h="1600200">
                  <a:moveTo>
                    <a:pt x="1013634" y="1397000"/>
                  </a:moveTo>
                  <a:lnTo>
                    <a:pt x="1003739" y="1409700"/>
                  </a:lnTo>
                  <a:lnTo>
                    <a:pt x="780374" y="1409700"/>
                  </a:lnTo>
                  <a:lnTo>
                    <a:pt x="780374" y="1422400"/>
                  </a:lnTo>
                  <a:lnTo>
                    <a:pt x="790269" y="1435100"/>
                  </a:lnTo>
                  <a:lnTo>
                    <a:pt x="800164" y="1460500"/>
                  </a:lnTo>
                  <a:lnTo>
                    <a:pt x="808645" y="1473200"/>
                  </a:lnTo>
                  <a:lnTo>
                    <a:pt x="810059" y="1498600"/>
                  </a:lnTo>
                  <a:lnTo>
                    <a:pt x="811472" y="1511300"/>
                  </a:lnTo>
                  <a:lnTo>
                    <a:pt x="821378" y="1511300"/>
                  </a:lnTo>
                  <a:lnTo>
                    <a:pt x="821378" y="1524000"/>
                  </a:lnTo>
                  <a:lnTo>
                    <a:pt x="851063" y="1524000"/>
                  </a:lnTo>
                  <a:lnTo>
                    <a:pt x="860958" y="1536700"/>
                  </a:lnTo>
                  <a:lnTo>
                    <a:pt x="868025" y="1549400"/>
                  </a:lnTo>
                  <a:lnTo>
                    <a:pt x="893470" y="1549400"/>
                  </a:lnTo>
                  <a:lnTo>
                    <a:pt x="903365" y="1562100"/>
                  </a:lnTo>
                  <a:lnTo>
                    <a:pt x="910433" y="1562100"/>
                  </a:lnTo>
                  <a:lnTo>
                    <a:pt x="918924" y="1574800"/>
                  </a:lnTo>
                  <a:lnTo>
                    <a:pt x="979708" y="1574800"/>
                  </a:lnTo>
                  <a:lnTo>
                    <a:pt x="991016" y="1587500"/>
                  </a:lnTo>
                  <a:lnTo>
                    <a:pt x="1030607" y="1587500"/>
                  </a:lnTo>
                  <a:lnTo>
                    <a:pt x="1029193" y="1574800"/>
                  </a:lnTo>
                  <a:lnTo>
                    <a:pt x="1029193" y="1562100"/>
                  </a:lnTo>
                  <a:lnTo>
                    <a:pt x="1027780" y="1549400"/>
                  </a:lnTo>
                  <a:lnTo>
                    <a:pt x="1023539" y="1536700"/>
                  </a:lnTo>
                  <a:lnTo>
                    <a:pt x="1020712" y="1536700"/>
                  </a:lnTo>
                  <a:lnTo>
                    <a:pt x="1013634" y="1524000"/>
                  </a:lnTo>
                  <a:lnTo>
                    <a:pt x="1012220" y="1511300"/>
                  </a:lnTo>
                  <a:lnTo>
                    <a:pt x="1012220" y="1498600"/>
                  </a:lnTo>
                  <a:lnTo>
                    <a:pt x="1010806" y="1485900"/>
                  </a:lnTo>
                  <a:lnTo>
                    <a:pt x="1007979" y="1473200"/>
                  </a:lnTo>
                  <a:lnTo>
                    <a:pt x="1002325" y="1460500"/>
                  </a:lnTo>
                  <a:lnTo>
                    <a:pt x="999498" y="1460500"/>
                  </a:lnTo>
                  <a:lnTo>
                    <a:pt x="998084" y="1447800"/>
                  </a:lnTo>
                  <a:lnTo>
                    <a:pt x="999498" y="1435100"/>
                  </a:lnTo>
                  <a:lnTo>
                    <a:pt x="1006566" y="1435100"/>
                  </a:lnTo>
                  <a:lnTo>
                    <a:pt x="1009393" y="1422400"/>
                  </a:lnTo>
                  <a:lnTo>
                    <a:pt x="1010806" y="1409700"/>
                  </a:lnTo>
                  <a:lnTo>
                    <a:pt x="1013634" y="1397000"/>
                  </a:lnTo>
                  <a:close/>
                </a:path>
                <a:path w="1452244" h="1600200">
                  <a:moveTo>
                    <a:pt x="1041915" y="1257300"/>
                  </a:moveTo>
                  <a:lnTo>
                    <a:pt x="712512" y="1257300"/>
                  </a:lnTo>
                  <a:lnTo>
                    <a:pt x="723820" y="1282700"/>
                  </a:lnTo>
                  <a:lnTo>
                    <a:pt x="737967" y="1308100"/>
                  </a:lnTo>
                  <a:lnTo>
                    <a:pt x="749275" y="1333500"/>
                  </a:lnTo>
                  <a:lnTo>
                    <a:pt x="760584" y="1333500"/>
                  </a:lnTo>
                  <a:lnTo>
                    <a:pt x="770479" y="1346200"/>
                  </a:lnTo>
                  <a:lnTo>
                    <a:pt x="776133" y="1358900"/>
                  </a:lnTo>
                  <a:lnTo>
                    <a:pt x="778960" y="1371600"/>
                  </a:lnTo>
                  <a:lnTo>
                    <a:pt x="776133" y="1384300"/>
                  </a:lnTo>
                  <a:lnTo>
                    <a:pt x="778960" y="1397000"/>
                  </a:lnTo>
                  <a:lnTo>
                    <a:pt x="783201" y="1397000"/>
                  </a:lnTo>
                  <a:lnTo>
                    <a:pt x="783201" y="1409700"/>
                  </a:lnTo>
                  <a:lnTo>
                    <a:pt x="993844" y="1409700"/>
                  </a:lnTo>
                  <a:lnTo>
                    <a:pt x="982535" y="1397000"/>
                  </a:lnTo>
                  <a:lnTo>
                    <a:pt x="976881" y="1384300"/>
                  </a:lnTo>
                  <a:lnTo>
                    <a:pt x="974054" y="1371600"/>
                  </a:lnTo>
                  <a:lnTo>
                    <a:pt x="1020712" y="1371600"/>
                  </a:lnTo>
                  <a:lnTo>
                    <a:pt x="1023539" y="1358900"/>
                  </a:lnTo>
                  <a:lnTo>
                    <a:pt x="1029193" y="1346200"/>
                  </a:lnTo>
                  <a:lnTo>
                    <a:pt x="1030607" y="1346200"/>
                  </a:lnTo>
                  <a:lnTo>
                    <a:pt x="1023539" y="1333500"/>
                  </a:lnTo>
                  <a:lnTo>
                    <a:pt x="1022125" y="1320800"/>
                  </a:lnTo>
                  <a:lnTo>
                    <a:pt x="1007979" y="1320800"/>
                  </a:lnTo>
                  <a:lnTo>
                    <a:pt x="1002325" y="1308100"/>
                  </a:lnTo>
                  <a:lnTo>
                    <a:pt x="1050397" y="1308100"/>
                  </a:lnTo>
                  <a:lnTo>
                    <a:pt x="1054638" y="1295400"/>
                  </a:lnTo>
                  <a:lnTo>
                    <a:pt x="1047570" y="1282700"/>
                  </a:lnTo>
                  <a:lnTo>
                    <a:pt x="1043329" y="1282700"/>
                  </a:lnTo>
                  <a:lnTo>
                    <a:pt x="1043329" y="1270000"/>
                  </a:lnTo>
                  <a:lnTo>
                    <a:pt x="1041915" y="1257300"/>
                  </a:lnTo>
                  <a:close/>
                </a:path>
                <a:path w="1452244" h="1600200">
                  <a:moveTo>
                    <a:pt x="1020712" y="1371600"/>
                  </a:moveTo>
                  <a:lnTo>
                    <a:pt x="982535" y="1371600"/>
                  </a:lnTo>
                  <a:lnTo>
                    <a:pt x="989603" y="1384300"/>
                  </a:lnTo>
                  <a:lnTo>
                    <a:pt x="1019298" y="1384300"/>
                  </a:lnTo>
                  <a:lnTo>
                    <a:pt x="1020712" y="1371600"/>
                  </a:lnTo>
                  <a:close/>
                </a:path>
                <a:path w="1452244" h="1600200">
                  <a:moveTo>
                    <a:pt x="1060292" y="1282700"/>
                  </a:moveTo>
                  <a:lnTo>
                    <a:pt x="1054638" y="1282700"/>
                  </a:lnTo>
                  <a:lnTo>
                    <a:pt x="1054638" y="1295400"/>
                  </a:lnTo>
                  <a:lnTo>
                    <a:pt x="1060292" y="1282700"/>
                  </a:lnTo>
                  <a:close/>
                </a:path>
                <a:path w="1452244" h="1600200">
                  <a:moveTo>
                    <a:pt x="1073014" y="1257300"/>
                  </a:moveTo>
                  <a:lnTo>
                    <a:pt x="1041915" y="1257300"/>
                  </a:lnTo>
                  <a:lnTo>
                    <a:pt x="1048983" y="1270000"/>
                  </a:lnTo>
                  <a:lnTo>
                    <a:pt x="1057465" y="1270000"/>
                  </a:lnTo>
                  <a:lnTo>
                    <a:pt x="1073014" y="1257300"/>
                  </a:lnTo>
                  <a:close/>
                </a:path>
                <a:path w="1452244" h="1600200">
                  <a:moveTo>
                    <a:pt x="1089977" y="1244600"/>
                  </a:moveTo>
                  <a:lnTo>
                    <a:pt x="692722" y="1244600"/>
                  </a:lnTo>
                  <a:lnTo>
                    <a:pt x="702617" y="1257300"/>
                  </a:lnTo>
                  <a:lnTo>
                    <a:pt x="1088563" y="1257300"/>
                  </a:lnTo>
                  <a:lnTo>
                    <a:pt x="1089977" y="1244600"/>
                  </a:lnTo>
                  <a:close/>
                </a:path>
                <a:path w="1452244" h="1600200">
                  <a:moveTo>
                    <a:pt x="1109767" y="1193800"/>
                  </a:moveTo>
                  <a:lnTo>
                    <a:pt x="680000" y="1193800"/>
                  </a:lnTo>
                  <a:lnTo>
                    <a:pt x="682827" y="1206500"/>
                  </a:lnTo>
                  <a:lnTo>
                    <a:pt x="685654" y="1206500"/>
                  </a:lnTo>
                  <a:lnTo>
                    <a:pt x="685654" y="1219200"/>
                  </a:lnTo>
                  <a:lnTo>
                    <a:pt x="687068" y="1231900"/>
                  </a:lnTo>
                  <a:lnTo>
                    <a:pt x="689895" y="1244600"/>
                  </a:lnTo>
                  <a:lnTo>
                    <a:pt x="1088563" y="1244600"/>
                  </a:lnTo>
                  <a:lnTo>
                    <a:pt x="1088563" y="1231900"/>
                  </a:lnTo>
                  <a:lnTo>
                    <a:pt x="1089977" y="1219200"/>
                  </a:lnTo>
                  <a:lnTo>
                    <a:pt x="1118259" y="1219200"/>
                  </a:lnTo>
                  <a:lnTo>
                    <a:pt x="1109767" y="1193800"/>
                  </a:lnTo>
                  <a:close/>
                </a:path>
                <a:path w="1452244" h="1600200">
                  <a:moveTo>
                    <a:pt x="1118259" y="1219200"/>
                  </a:moveTo>
                  <a:lnTo>
                    <a:pt x="1089977" y="1219200"/>
                  </a:lnTo>
                  <a:lnTo>
                    <a:pt x="1099872" y="1231900"/>
                  </a:lnTo>
                  <a:lnTo>
                    <a:pt x="1114018" y="1231900"/>
                  </a:lnTo>
                  <a:lnTo>
                    <a:pt x="1118259" y="1219200"/>
                  </a:lnTo>
                  <a:close/>
                </a:path>
                <a:path w="1452244" h="1600200">
                  <a:moveTo>
                    <a:pt x="1130981" y="1219200"/>
                  </a:moveTo>
                  <a:lnTo>
                    <a:pt x="1121086" y="1219200"/>
                  </a:lnTo>
                  <a:lnTo>
                    <a:pt x="1114018" y="1231900"/>
                  </a:lnTo>
                  <a:lnTo>
                    <a:pt x="1121086" y="1231900"/>
                  </a:lnTo>
                  <a:lnTo>
                    <a:pt x="1130981" y="1219200"/>
                  </a:lnTo>
                  <a:close/>
                </a:path>
                <a:path w="1452244" h="1600200">
                  <a:moveTo>
                    <a:pt x="1133808" y="1193800"/>
                  </a:moveTo>
                  <a:lnTo>
                    <a:pt x="1126740" y="1193800"/>
                  </a:lnTo>
                  <a:lnTo>
                    <a:pt x="1133808" y="1206500"/>
                  </a:lnTo>
                  <a:lnTo>
                    <a:pt x="1133808" y="1193800"/>
                  </a:lnTo>
                  <a:close/>
                </a:path>
                <a:path w="1452244" h="1600200">
                  <a:moveTo>
                    <a:pt x="1190351" y="1181100"/>
                  </a:moveTo>
                  <a:lnTo>
                    <a:pt x="1157839" y="1181100"/>
                  </a:lnTo>
                  <a:lnTo>
                    <a:pt x="1157839" y="1193800"/>
                  </a:lnTo>
                  <a:lnTo>
                    <a:pt x="1181869" y="1193800"/>
                  </a:lnTo>
                  <a:lnTo>
                    <a:pt x="1187524" y="1206500"/>
                  </a:lnTo>
                  <a:lnTo>
                    <a:pt x="1190351" y="1206500"/>
                  </a:lnTo>
                  <a:lnTo>
                    <a:pt x="1190351" y="1181100"/>
                  </a:lnTo>
                  <a:close/>
                </a:path>
                <a:path w="1452244" h="1600200">
                  <a:moveTo>
                    <a:pt x="1106940" y="1181100"/>
                  </a:moveTo>
                  <a:lnTo>
                    <a:pt x="671518" y="1181100"/>
                  </a:lnTo>
                  <a:lnTo>
                    <a:pt x="672932" y="1193800"/>
                  </a:lnTo>
                  <a:lnTo>
                    <a:pt x="1104112" y="1193800"/>
                  </a:lnTo>
                  <a:lnTo>
                    <a:pt x="1106940" y="1181100"/>
                  </a:lnTo>
                  <a:close/>
                </a:path>
                <a:path w="1452244" h="1600200">
                  <a:moveTo>
                    <a:pt x="1129567" y="1181100"/>
                  </a:moveTo>
                  <a:lnTo>
                    <a:pt x="1119672" y="1181100"/>
                  </a:lnTo>
                  <a:lnTo>
                    <a:pt x="1121086" y="1193800"/>
                  </a:lnTo>
                  <a:lnTo>
                    <a:pt x="1132394" y="1193800"/>
                  </a:lnTo>
                  <a:lnTo>
                    <a:pt x="1129567" y="1181100"/>
                  </a:lnTo>
                  <a:close/>
                </a:path>
                <a:path w="1452244" h="1600200">
                  <a:moveTo>
                    <a:pt x="1149357" y="1181100"/>
                  </a:moveTo>
                  <a:lnTo>
                    <a:pt x="1136635" y="1181100"/>
                  </a:lnTo>
                  <a:lnTo>
                    <a:pt x="1139462" y="1193800"/>
                  </a:lnTo>
                  <a:lnTo>
                    <a:pt x="1147944" y="1193800"/>
                  </a:lnTo>
                  <a:lnTo>
                    <a:pt x="1149357" y="1181100"/>
                  </a:lnTo>
                  <a:close/>
                </a:path>
                <a:path w="1452244" h="1600200">
                  <a:moveTo>
                    <a:pt x="1419380" y="990600"/>
                  </a:moveTo>
                  <a:lnTo>
                    <a:pt x="472184" y="990600"/>
                  </a:lnTo>
                  <a:lnTo>
                    <a:pt x="489147" y="1003300"/>
                  </a:lnTo>
                  <a:lnTo>
                    <a:pt x="558422" y="1003300"/>
                  </a:lnTo>
                  <a:lnTo>
                    <a:pt x="571144" y="1028700"/>
                  </a:lnTo>
                  <a:lnTo>
                    <a:pt x="581039" y="1041400"/>
                  </a:lnTo>
                  <a:lnTo>
                    <a:pt x="583867" y="1041400"/>
                  </a:lnTo>
                  <a:lnTo>
                    <a:pt x="596589" y="1054100"/>
                  </a:lnTo>
                  <a:lnTo>
                    <a:pt x="606484" y="1066800"/>
                  </a:lnTo>
                  <a:lnTo>
                    <a:pt x="612138" y="1066800"/>
                  </a:lnTo>
                  <a:lnTo>
                    <a:pt x="626284" y="1092200"/>
                  </a:lnTo>
                  <a:lnTo>
                    <a:pt x="639006" y="1104900"/>
                  </a:lnTo>
                  <a:lnTo>
                    <a:pt x="648901" y="1130300"/>
                  </a:lnTo>
                  <a:lnTo>
                    <a:pt x="651728" y="1130300"/>
                  </a:lnTo>
                  <a:lnTo>
                    <a:pt x="653142" y="1143000"/>
                  </a:lnTo>
                  <a:lnTo>
                    <a:pt x="657383" y="1155700"/>
                  </a:lnTo>
                  <a:lnTo>
                    <a:pt x="667278" y="1168400"/>
                  </a:lnTo>
                  <a:lnTo>
                    <a:pt x="668691" y="1181100"/>
                  </a:lnTo>
                  <a:lnTo>
                    <a:pt x="1227114" y="1181100"/>
                  </a:lnTo>
                  <a:lnTo>
                    <a:pt x="1234182" y="1168400"/>
                  </a:lnTo>
                  <a:lnTo>
                    <a:pt x="1246904" y="1155700"/>
                  </a:lnTo>
                  <a:lnTo>
                    <a:pt x="1258212" y="1155700"/>
                  </a:lnTo>
                  <a:lnTo>
                    <a:pt x="1268107" y="1143000"/>
                  </a:lnTo>
                  <a:lnTo>
                    <a:pt x="1273762" y="1130300"/>
                  </a:lnTo>
                  <a:lnTo>
                    <a:pt x="1278002" y="1117600"/>
                  </a:lnTo>
                  <a:lnTo>
                    <a:pt x="1285070" y="1117600"/>
                  </a:lnTo>
                  <a:lnTo>
                    <a:pt x="1292138" y="1104900"/>
                  </a:lnTo>
                  <a:lnTo>
                    <a:pt x="1297792" y="1092200"/>
                  </a:lnTo>
                  <a:lnTo>
                    <a:pt x="1304871" y="1092200"/>
                  </a:lnTo>
                  <a:lnTo>
                    <a:pt x="1293552" y="1066800"/>
                  </a:lnTo>
                  <a:lnTo>
                    <a:pt x="1290725" y="1054100"/>
                  </a:lnTo>
                  <a:lnTo>
                    <a:pt x="1289311" y="1028700"/>
                  </a:lnTo>
                  <a:lnTo>
                    <a:pt x="1313352" y="1028700"/>
                  </a:lnTo>
                  <a:lnTo>
                    <a:pt x="1320420" y="1016000"/>
                  </a:lnTo>
                  <a:lnTo>
                    <a:pt x="1413726" y="1016000"/>
                  </a:lnTo>
                  <a:lnTo>
                    <a:pt x="1413726" y="1003300"/>
                  </a:lnTo>
                  <a:lnTo>
                    <a:pt x="1419380" y="990600"/>
                  </a:lnTo>
                  <a:close/>
                </a:path>
                <a:path w="1452244" h="1600200">
                  <a:moveTo>
                    <a:pt x="415631" y="1016000"/>
                  </a:moveTo>
                  <a:lnTo>
                    <a:pt x="227605" y="1016000"/>
                  </a:lnTo>
                  <a:lnTo>
                    <a:pt x="247406" y="1041400"/>
                  </a:lnTo>
                  <a:lnTo>
                    <a:pt x="253060" y="1054100"/>
                  </a:lnTo>
                  <a:lnTo>
                    <a:pt x="262955" y="1054100"/>
                  </a:lnTo>
                  <a:lnTo>
                    <a:pt x="277091" y="1066800"/>
                  </a:lnTo>
                  <a:lnTo>
                    <a:pt x="295467" y="1066800"/>
                  </a:lnTo>
                  <a:lnTo>
                    <a:pt x="296881" y="1079500"/>
                  </a:lnTo>
                  <a:lnTo>
                    <a:pt x="302535" y="1079500"/>
                  </a:lnTo>
                  <a:lnTo>
                    <a:pt x="316670" y="1092200"/>
                  </a:lnTo>
                  <a:lnTo>
                    <a:pt x="327979" y="1104900"/>
                  </a:lnTo>
                  <a:lnTo>
                    <a:pt x="342125" y="1117600"/>
                  </a:lnTo>
                  <a:lnTo>
                    <a:pt x="359088" y="1117600"/>
                  </a:lnTo>
                  <a:lnTo>
                    <a:pt x="371810" y="1104900"/>
                  </a:lnTo>
                  <a:lnTo>
                    <a:pt x="393014" y="1066800"/>
                  </a:lnTo>
                  <a:lnTo>
                    <a:pt x="401495" y="1054100"/>
                  </a:lnTo>
                  <a:lnTo>
                    <a:pt x="408563" y="1028700"/>
                  </a:lnTo>
                  <a:lnTo>
                    <a:pt x="415631" y="1016000"/>
                  </a:lnTo>
                  <a:close/>
                </a:path>
                <a:path w="1452244" h="1600200">
                  <a:moveTo>
                    <a:pt x="1413726" y="1016000"/>
                  </a:moveTo>
                  <a:lnTo>
                    <a:pt x="1324661" y="1016000"/>
                  </a:lnTo>
                  <a:lnTo>
                    <a:pt x="1328901" y="1028700"/>
                  </a:lnTo>
                  <a:lnTo>
                    <a:pt x="1328901" y="1041400"/>
                  </a:lnTo>
                  <a:lnTo>
                    <a:pt x="1324661" y="1054100"/>
                  </a:lnTo>
                  <a:lnTo>
                    <a:pt x="1372722" y="1054100"/>
                  </a:lnTo>
                  <a:lnTo>
                    <a:pt x="1392512" y="1041400"/>
                  </a:lnTo>
                  <a:lnTo>
                    <a:pt x="1402407" y="1041400"/>
                  </a:lnTo>
                  <a:lnTo>
                    <a:pt x="1410899" y="1028700"/>
                  </a:lnTo>
                  <a:lnTo>
                    <a:pt x="1420794" y="1028700"/>
                  </a:lnTo>
                  <a:lnTo>
                    <a:pt x="1413726" y="1016000"/>
                  </a:lnTo>
                  <a:close/>
                </a:path>
                <a:path w="1452244" h="1600200">
                  <a:moveTo>
                    <a:pt x="1311939" y="1028700"/>
                  </a:moveTo>
                  <a:lnTo>
                    <a:pt x="1297792" y="1028700"/>
                  </a:lnTo>
                  <a:lnTo>
                    <a:pt x="1300630" y="1041400"/>
                  </a:lnTo>
                  <a:lnTo>
                    <a:pt x="1304871" y="1041400"/>
                  </a:lnTo>
                  <a:lnTo>
                    <a:pt x="1311939" y="1028700"/>
                  </a:lnTo>
                  <a:close/>
                </a:path>
                <a:path w="1452244" h="1600200">
                  <a:moveTo>
                    <a:pt x="1447652" y="800100"/>
                  </a:moveTo>
                  <a:lnTo>
                    <a:pt x="117336" y="800100"/>
                  </a:lnTo>
                  <a:lnTo>
                    <a:pt x="122991" y="812800"/>
                  </a:lnTo>
                  <a:lnTo>
                    <a:pt x="132886" y="825500"/>
                  </a:lnTo>
                  <a:lnTo>
                    <a:pt x="148445" y="825500"/>
                  </a:lnTo>
                  <a:lnTo>
                    <a:pt x="171062" y="850900"/>
                  </a:lnTo>
                  <a:lnTo>
                    <a:pt x="172476" y="863600"/>
                  </a:lnTo>
                  <a:lnTo>
                    <a:pt x="179544" y="863600"/>
                  </a:lnTo>
                  <a:lnTo>
                    <a:pt x="179544" y="889000"/>
                  </a:lnTo>
                  <a:lnTo>
                    <a:pt x="189439" y="889000"/>
                  </a:lnTo>
                  <a:lnTo>
                    <a:pt x="189439" y="901700"/>
                  </a:lnTo>
                  <a:lnTo>
                    <a:pt x="190852" y="901700"/>
                  </a:lnTo>
                  <a:lnTo>
                    <a:pt x="196507" y="914400"/>
                  </a:lnTo>
                  <a:lnTo>
                    <a:pt x="197920" y="927100"/>
                  </a:lnTo>
                  <a:lnTo>
                    <a:pt x="196507" y="939800"/>
                  </a:lnTo>
                  <a:lnTo>
                    <a:pt x="195093" y="965200"/>
                  </a:lnTo>
                  <a:lnTo>
                    <a:pt x="199334" y="977900"/>
                  </a:lnTo>
                  <a:lnTo>
                    <a:pt x="212056" y="1003300"/>
                  </a:lnTo>
                  <a:lnTo>
                    <a:pt x="216297" y="1016000"/>
                  </a:lnTo>
                  <a:lnTo>
                    <a:pt x="422699" y="1016000"/>
                  </a:lnTo>
                  <a:lnTo>
                    <a:pt x="436845" y="1003300"/>
                  </a:lnTo>
                  <a:lnTo>
                    <a:pt x="449567" y="1003300"/>
                  </a:lnTo>
                  <a:lnTo>
                    <a:pt x="456635" y="990600"/>
                  </a:lnTo>
                  <a:lnTo>
                    <a:pt x="1427862" y="990600"/>
                  </a:lnTo>
                  <a:lnTo>
                    <a:pt x="1440584" y="965200"/>
                  </a:lnTo>
                  <a:lnTo>
                    <a:pt x="1434930" y="952500"/>
                  </a:lnTo>
                  <a:lnTo>
                    <a:pt x="1433516" y="927100"/>
                  </a:lnTo>
                  <a:lnTo>
                    <a:pt x="1441997" y="876300"/>
                  </a:lnTo>
                  <a:lnTo>
                    <a:pt x="1451892" y="863600"/>
                  </a:lnTo>
                  <a:lnTo>
                    <a:pt x="1449065" y="838200"/>
                  </a:lnTo>
                  <a:lnTo>
                    <a:pt x="1451892" y="838200"/>
                  </a:lnTo>
                  <a:lnTo>
                    <a:pt x="1451892" y="812800"/>
                  </a:lnTo>
                  <a:lnTo>
                    <a:pt x="1447652" y="800100"/>
                  </a:lnTo>
                  <a:close/>
                </a:path>
                <a:path w="1452244" h="1600200">
                  <a:moveTo>
                    <a:pt x="1403821" y="698500"/>
                  </a:moveTo>
                  <a:lnTo>
                    <a:pt x="38166" y="698500"/>
                  </a:lnTo>
                  <a:lnTo>
                    <a:pt x="39579" y="711200"/>
                  </a:lnTo>
                  <a:lnTo>
                    <a:pt x="57966" y="723900"/>
                  </a:lnTo>
                  <a:lnTo>
                    <a:pt x="72102" y="736600"/>
                  </a:lnTo>
                  <a:lnTo>
                    <a:pt x="96133" y="774700"/>
                  </a:lnTo>
                  <a:lnTo>
                    <a:pt x="98960" y="774700"/>
                  </a:lnTo>
                  <a:lnTo>
                    <a:pt x="108855" y="787400"/>
                  </a:lnTo>
                  <a:lnTo>
                    <a:pt x="115923" y="800100"/>
                  </a:lnTo>
                  <a:lnTo>
                    <a:pt x="1441997" y="800100"/>
                  </a:lnTo>
                  <a:lnTo>
                    <a:pt x="1437757" y="787400"/>
                  </a:lnTo>
                  <a:lnTo>
                    <a:pt x="1437757" y="774700"/>
                  </a:lnTo>
                  <a:lnTo>
                    <a:pt x="1423621" y="762000"/>
                  </a:lnTo>
                  <a:lnTo>
                    <a:pt x="1420794" y="749300"/>
                  </a:lnTo>
                  <a:lnTo>
                    <a:pt x="1417967" y="749300"/>
                  </a:lnTo>
                  <a:lnTo>
                    <a:pt x="1420794" y="736600"/>
                  </a:lnTo>
                  <a:lnTo>
                    <a:pt x="1419380" y="736600"/>
                  </a:lnTo>
                  <a:lnTo>
                    <a:pt x="1417967" y="723900"/>
                  </a:lnTo>
                  <a:lnTo>
                    <a:pt x="1417967" y="711200"/>
                  </a:lnTo>
                  <a:lnTo>
                    <a:pt x="1410899" y="711200"/>
                  </a:lnTo>
                  <a:lnTo>
                    <a:pt x="1403821" y="698500"/>
                  </a:lnTo>
                  <a:close/>
                </a:path>
                <a:path w="1452244" h="1600200">
                  <a:moveTo>
                    <a:pt x="540046" y="0"/>
                  </a:moveTo>
                  <a:lnTo>
                    <a:pt x="438258" y="0"/>
                  </a:lnTo>
                  <a:lnTo>
                    <a:pt x="398668" y="660400"/>
                  </a:lnTo>
                  <a:lnTo>
                    <a:pt x="395841" y="660400"/>
                  </a:lnTo>
                  <a:lnTo>
                    <a:pt x="391600" y="673100"/>
                  </a:lnTo>
                  <a:lnTo>
                    <a:pt x="26857" y="673100"/>
                  </a:lnTo>
                  <a:lnTo>
                    <a:pt x="32512" y="685800"/>
                  </a:lnTo>
                  <a:lnTo>
                    <a:pt x="35339" y="698500"/>
                  </a:lnTo>
                  <a:lnTo>
                    <a:pt x="1398166" y="698500"/>
                  </a:lnTo>
                  <a:lnTo>
                    <a:pt x="1392512" y="685800"/>
                  </a:lnTo>
                  <a:lnTo>
                    <a:pt x="1389685" y="609600"/>
                  </a:lnTo>
                  <a:lnTo>
                    <a:pt x="1388271" y="533400"/>
                  </a:lnTo>
                  <a:lnTo>
                    <a:pt x="1384031" y="457200"/>
                  </a:lnTo>
                  <a:lnTo>
                    <a:pt x="1348691" y="457200"/>
                  </a:lnTo>
                  <a:lnTo>
                    <a:pt x="1344451" y="444500"/>
                  </a:lnTo>
                  <a:lnTo>
                    <a:pt x="1142289" y="444500"/>
                  </a:lnTo>
                  <a:lnTo>
                    <a:pt x="1133808" y="431800"/>
                  </a:lnTo>
                  <a:lnTo>
                    <a:pt x="1043329" y="431800"/>
                  </a:lnTo>
                  <a:lnTo>
                    <a:pt x="1043329" y="419100"/>
                  </a:lnTo>
                  <a:lnTo>
                    <a:pt x="964159" y="419100"/>
                  </a:lnTo>
                  <a:lnTo>
                    <a:pt x="962745" y="406400"/>
                  </a:lnTo>
                  <a:lnTo>
                    <a:pt x="962745" y="393700"/>
                  </a:lnTo>
                  <a:lnTo>
                    <a:pt x="947196" y="393700"/>
                  </a:lnTo>
                  <a:lnTo>
                    <a:pt x="947196" y="381000"/>
                  </a:lnTo>
                  <a:lnTo>
                    <a:pt x="892056" y="381000"/>
                  </a:lnTo>
                  <a:lnTo>
                    <a:pt x="873680" y="368300"/>
                  </a:lnTo>
                  <a:lnTo>
                    <a:pt x="831273" y="368300"/>
                  </a:lnTo>
                  <a:lnTo>
                    <a:pt x="828445" y="355600"/>
                  </a:lnTo>
                  <a:lnTo>
                    <a:pt x="827032" y="342900"/>
                  </a:lnTo>
                  <a:lnTo>
                    <a:pt x="822791" y="330200"/>
                  </a:lnTo>
                  <a:lnTo>
                    <a:pt x="770479" y="330200"/>
                  </a:lnTo>
                  <a:lnTo>
                    <a:pt x="761997" y="317500"/>
                  </a:lnTo>
                  <a:lnTo>
                    <a:pt x="752102" y="304800"/>
                  </a:lnTo>
                  <a:lnTo>
                    <a:pt x="740794" y="304800"/>
                  </a:lnTo>
                  <a:lnTo>
                    <a:pt x="746448" y="203200"/>
                  </a:lnTo>
                  <a:lnTo>
                    <a:pt x="749275" y="114300"/>
                  </a:lnTo>
                  <a:lnTo>
                    <a:pt x="749275" y="12700"/>
                  </a:lnTo>
                  <a:lnTo>
                    <a:pt x="646074" y="12700"/>
                  </a:lnTo>
                  <a:lnTo>
                    <a:pt x="540046" y="0"/>
                  </a:lnTo>
                  <a:close/>
                </a:path>
                <a:path w="1452244" h="1600200">
                  <a:moveTo>
                    <a:pt x="0" y="635000"/>
                  </a:moveTo>
                  <a:lnTo>
                    <a:pt x="0" y="647700"/>
                  </a:lnTo>
                  <a:lnTo>
                    <a:pt x="5654" y="660400"/>
                  </a:lnTo>
                  <a:lnTo>
                    <a:pt x="11308" y="660400"/>
                  </a:lnTo>
                  <a:lnTo>
                    <a:pt x="19789" y="673100"/>
                  </a:lnTo>
                  <a:lnTo>
                    <a:pt x="387359" y="673100"/>
                  </a:lnTo>
                  <a:lnTo>
                    <a:pt x="0" y="635000"/>
                  </a:lnTo>
                  <a:close/>
                </a:path>
                <a:path w="1452244" h="1600200">
                  <a:moveTo>
                    <a:pt x="1289311" y="419100"/>
                  </a:moveTo>
                  <a:lnTo>
                    <a:pt x="1170561" y="419100"/>
                  </a:lnTo>
                  <a:lnTo>
                    <a:pt x="1150771" y="431800"/>
                  </a:lnTo>
                  <a:lnTo>
                    <a:pt x="1142289" y="444500"/>
                  </a:lnTo>
                  <a:lnTo>
                    <a:pt x="1311939" y="444500"/>
                  </a:lnTo>
                  <a:lnTo>
                    <a:pt x="1311939" y="431800"/>
                  </a:lnTo>
                  <a:lnTo>
                    <a:pt x="1297792" y="431800"/>
                  </a:lnTo>
                  <a:lnTo>
                    <a:pt x="1289311" y="419100"/>
                  </a:lnTo>
                  <a:close/>
                </a:path>
                <a:path w="1452244" h="1600200">
                  <a:moveTo>
                    <a:pt x="1116845" y="419100"/>
                  </a:moveTo>
                  <a:lnTo>
                    <a:pt x="1063119" y="419100"/>
                  </a:lnTo>
                  <a:lnTo>
                    <a:pt x="1060292" y="431800"/>
                  </a:lnTo>
                  <a:lnTo>
                    <a:pt x="1123913" y="431800"/>
                  </a:lnTo>
                  <a:lnTo>
                    <a:pt x="1116845" y="419100"/>
                  </a:lnTo>
                  <a:close/>
                </a:path>
                <a:path w="1452244" h="1600200">
                  <a:moveTo>
                    <a:pt x="1006566" y="406400"/>
                  </a:moveTo>
                  <a:lnTo>
                    <a:pt x="982535" y="406400"/>
                  </a:lnTo>
                  <a:lnTo>
                    <a:pt x="976881" y="419100"/>
                  </a:lnTo>
                  <a:lnTo>
                    <a:pt x="1010806" y="419100"/>
                  </a:lnTo>
                  <a:lnTo>
                    <a:pt x="1006566" y="406400"/>
                  </a:lnTo>
                  <a:close/>
                </a:path>
                <a:path w="1452244" h="1600200">
                  <a:moveTo>
                    <a:pt x="1080082" y="406400"/>
                  </a:moveTo>
                  <a:lnTo>
                    <a:pt x="1070187" y="406400"/>
                  </a:lnTo>
                  <a:lnTo>
                    <a:pt x="1067360" y="419100"/>
                  </a:lnTo>
                  <a:lnTo>
                    <a:pt x="1088563" y="419100"/>
                  </a:lnTo>
                  <a:lnTo>
                    <a:pt x="1080082" y="406400"/>
                  </a:lnTo>
                  <a:close/>
                </a:path>
                <a:path w="1452244" h="1600200">
                  <a:moveTo>
                    <a:pt x="1231355" y="406400"/>
                  </a:moveTo>
                  <a:lnTo>
                    <a:pt x="1207324" y="406400"/>
                  </a:lnTo>
                  <a:lnTo>
                    <a:pt x="1193178" y="419100"/>
                  </a:lnTo>
                  <a:lnTo>
                    <a:pt x="1241250" y="419100"/>
                  </a:lnTo>
                  <a:lnTo>
                    <a:pt x="1231355" y="406400"/>
                  </a:lnTo>
                  <a:close/>
                </a:path>
                <a:path w="1452244" h="1600200">
                  <a:moveTo>
                    <a:pt x="1269521" y="406400"/>
                  </a:moveTo>
                  <a:lnTo>
                    <a:pt x="1258212" y="406400"/>
                  </a:lnTo>
                  <a:lnTo>
                    <a:pt x="1251145" y="419100"/>
                  </a:lnTo>
                  <a:lnTo>
                    <a:pt x="1280830" y="419100"/>
                  </a:lnTo>
                  <a:lnTo>
                    <a:pt x="1269521" y="406400"/>
                  </a:lnTo>
                  <a:close/>
                </a:path>
                <a:path w="1452244" h="1600200">
                  <a:moveTo>
                    <a:pt x="993844" y="393700"/>
                  </a:moveTo>
                  <a:lnTo>
                    <a:pt x="988189" y="406400"/>
                  </a:lnTo>
                  <a:lnTo>
                    <a:pt x="1000911" y="406400"/>
                  </a:lnTo>
                  <a:lnTo>
                    <a:pt x="993844" y="393700"/>
                  </a:lnTo>
                  <a:close/>
                </a:path>
              </a:pathLst>
            </a:custGeom>
            <a:solidFill>
              <a:srgbClr val="FFFFFF"/>
            </a:solidFill>
          </p:spPr>
          <p:txBody>
            <a:bodyPr wrap="square" lIns="0" tIns="0" rIns="0" bIns="0" rtlCol="0"/>
            <a:lstStyle/>
            <a:p>
              <a:endParaRPr/>
            </a:p>
          </p:txBody>
        </p:sp>
        <p:pic>
          <p:nvPicPr>
            <p:cNvPr id="25" name="object 25"/>
            <p:cNvPicPr/>
            <p:nvPr/>
          </p:nvPicPr>
          <p:blipFill>
            <a:blip r:embed="rId3" cstate="print"/>
            <a:stretch>
              <a:fillRect/>
            </a:stretch>
          </p:blipFill>
          <p:spPr>
            <a:xfrm>
              <a:off x="17881968" y="3450367"/>
              <a:ext cx="880809" cy="752007"/>
            </a:xfrm>
            <a:prstGeom prst="rect">
              <a:avLst/>
            </a:prstGeom>
          </p:spPr>
        </p:pic>
      </p:grpSp>
      <p:sp>
        <p:nvSpPr>
          <p:cNvPr id="26" name="object 26"/>
          <p:cNvSpPr txBox="1"/>
          <p:nvPr/>
        </p:nvSpPr>
        <p:spPr>
          <a:xfrm>
            <a:off x="12096183" y="5360381"/>
            <a:ext cx="3275329" cy="3058795"/>
          </a:xfrm>
          <a:prstGeom prst="rect">
            <a:avLst/>
          </a:prstGeom>
        </p:spPr>
        <p:txBody>
          <a:bodyPr vert="horz" wrap="square" lIns="0" tIns="55880" rIns="0" bIns="0" rtlCol="0">
            <a:spAutoFit/>
          </a:bodyPr>
          <a:lstStyle/>
          <a:p>
            <a:pPr marL="12700">
              <a:lnSpc>
                <a:spcPct val="100000"/>
              </a:lnSpc>
              <a:spcBef>
                <a:spcPts val="440"/>
              </a:spcBef>
            </a:pPr>
            <a:r>
              <a:rPr sz="4600" spc="-10" dirty="0">
                <a:solidFill>
                  <a:srgbClr val="BD2E37"/>
                </a:solidFill>
                <a:latin typeface="Arial Black"/>
                <a:cs typeface="Arial Black"/>
              </a:rPr>
              <a:t>Montana</a:t>
            </a:r>
            <a:endParaRPr sz="4600">
              <a:latin typeface="Arial Black"/>
              <a:cs typeface="Arial Black"/>
            </a:endParaRPr>
          </a:p>
          <a:p>
            <a:pPr marL="12700" marR="5080">
              <a:lnSpc>
                <a:spcPct val="100600"/>
              </a:lnSpc>
              <a:spcBef>
                <a:spcPts val="210"/>
              </a:spcBef>
            </a:pPr>
            <a:r>
              <a:rPr sz="2950" dirty="0">
                <a:latin typeface="Arial"/>
                <a:cs typeface="Arial"/>
              </a:rPr>
              <a:t>SB</a:t>
            </a:r>
            <a:r>
              <a:rPr sz="2950" spc="-5" dirty="0">
                <a:latin typeface="Arial"/>
                <a:cs typeface="Arial"/>
              </a:rPr>
              <a:t> </a:t>
            </a:r>
            <a:r>
              <a:rPr sz="2950" dirty="0">
                <a:latin typeface="Arial"/>
                <a:cs typeface="Arial"/>
              </a:rPr>
              <a:t>269:</a:t>
            </a:r>
            <a:r>
              <a:rPr sz="2950" spc="-15" dirty="0">
                <a:latin typeface="Arial"/>
                <a:cs typeface="Arial"/>
              </a:rPr>
              <a:t> </a:t>
            </a:r>
            <a:r>
              <a:rPr sz="2950" spc="-10" dirty="0">
                <a:latin typeface="Arial"/>
                <a:cs typeface="Arial"/>
              </a:rPr>
              <a:t>Legislation </a:t>
            </a:r>
            <a:r>
              <a:rPr sz="2950" dirty="0">
                <a:latin typeface="Arial"/>
                <a:cs typeface="Arial"/>
              </a:rPr>
              <a:t>that</a:t>
            </a:r>
            <a:r>
              <a:rPr sz="2950" spc="-5" dirty="0">
                <a:latin typeface="Arial"/>
                <a:cs typeface="Arial"/>
              </a:rPr>
              <a:t> </a:t>
            </a:r>
            <a:r>
              <a:rPr sz="2950" spc="-10" dirty="0">
                <a:latin typeface="Arial"/>
                <a:cs typeface="Arial"/>
              </a:rPr>
              <a:t>requires </a:t>
            </a:r>
            <a:r>
              <a:rPr sz="2950" dirty="0">
                <a:latin typeface="Arial"/>
                <a:cs typeface="Arial"/>
              </a:rPr>
              <a:t>disclosure</a:t>
            </a:r>
            <a:r>
              <a:rPr sz="2950" spc="-45" dirty="0">
                <a:latin typeface="Arial"/>
                <a:cs typeface="Arial"/>
              </a:rPr>
              <a:t> </a:t>
            </a:r>
            <a:r>
              <a:rPr sz="2950" spc="-25" dirty="0">
                <a:latin typeface="Arial"/>
                <a:cs typeface="Arial"/>
              </a:rPr>
              <a:t>of </a:t>
            </a:r>
            <a:r>
              <a:rPr sz="2950" dirty="0">
                <a:latin typeface="Arial"/>
                <a:cs typeface="Arial"/>
              </a:rPr>
              <a:t>litigation</a:t>
            </a:r>
            <a:r>
              <a:rPr sz="2950" spc="-25" dirty="0">
                <a:latin typeface="Arial"/>
                <a:cs typeface="Arial"/>
              </a:rPr>
              <a:t> </a:t>
            </a:r>
            <a:r>
              <a:rPr sz="2950" spc="-10" dirty="0">
                <a:latin typeface="Arial"/>
                <a:cs typeface="Arial"/>
              </a:rPr>
              <a:t>financing agreements</a:t>
            </a:r>
            <a:endParaRPr sz="2950">
              <a:latin typeface="Arial"/>
              <a:cs typeface="Arial"/>
            </a:endParaRPr>
          </a:p>
        </p:txBody>
      </p:sp>
      <p:sp>
        <p:nvSpPr>
          <p:cNvPr id="27" name="object 27"/>
          <p:cNvSpPr txBox="1"/>
          <p:nvPr/>
        </p:nvSpPr>
        <p:spPr>
          <a:xfrm>
            <a:off x="15994919" y="5272443"/>
            <a:ext cx="3792854" cy="4604385"/>
          </a:xfrm>
          <a:prstGeom prst="rect">
            <a:avLst/>
          </a:prstGeom>
        </p:spPr>
        <p:txBody>
          <a:bodyPr vert="horz" wrap="square" lIns="0" tIns="12065" rIns="0" bIns="0" rtlCol="0">
            <a:spAutoFit/>
          </a:bodyPr>
          <a:lstStyle/>
          <a:p>
            <a:pPr marL="38100">
              <a:lnSpc>
                <a:spcPct val="100000"/>
              </a:lnSpc>
              <a:spcBef>
                <a:spcPts val="95"/>
              </a:spcBef>
            </a:pPr>
            <a:r>
              <a:rPr sz="4400" spc="-10" dirty="0">
                <a:solidFill>
                  <a:srgbClr val="BD2E37"/>
                </a:solidFill>
                <a:latin typeface="Arial Black"/>
                <a:cs typeface="Arial Black"/>
              </a:rPr>
              <a:t>Texas</a:t>
            </a:r>
            <a:endParaRPr sz="4400" dirty="0">
              <a:latin typeface="Arial Black"/>
              <a:cs typeface="Arial Black"/>
            </a:endParaRPr>
          </a:p>
          <a:p>
            <a:pPr marL="38100" marR="30480" algn="just">
              <a:lnSpc>
                <a:spcPct val="108600"/>
              </a:lnSpc>
              <a:spcBef>
                <a:spcPts val="1935"/>
              </a:spcBef>
            </a:pPr>
            <a:r>
              <a:rPr sz="2600" dirty="0">
                <a:latin typeface="Arial"/>
                <a:cs typeface="Arial"/>
              </a:rPr>
              <a:t>HB</a:t>
            </a:r>
            <a:r>
              <a:rPr sz="2600" spc="50" dirty="0">
                <a:latin typeface="Arial"/>
                <a:cs typeface="Arial"/>
              </a:rPr>
              <a:t> </a:t>
            </a:r>
            <a:r>
              <a:rPr sz="2600" dirty="0">
                <a:latin typeface="Arial"/>
                <a:cs typeface="Arial"/>
              </a:rPr>
              <a:t>4218</a:t>
            </a:r>
            <a:r>
              <a:rPr sz="2600" spc="35" dirty="0">
                <a:latin typeface="Arial"/>
                <a:cs typeface="Arial"/>
              </a:rPr>
              <a:t> </a:t>
            </a:r>
            <a:r>
              <a:rPr sz="2600" dirty="0">
                <a:latin typeface="Arial"/>
                <a:cs typeface="Arial"/>
              </a:rPr>
              <a:t>(failure</a:t>
            </a:r>
            <a:r>
              <a:rPr sz="2600" spc="45" dirty="0">
                <a:latin typeface="Arial"/>
                <a:cs typeface="Arial"/>
              </a:rPr>
              <a:t> </a:t>
            </a:r>
            <a:r>
              <a:rPr sz="2600" dirty="0">
                <a:latin typeface="Arial"/>
                <a:cs typeface="Arial"/>
              </a:rPr>
              <a:t>to</a:t>
            </a:r>
            <a:r>
              <a:rPr sz="2600" spc="40" dirty="0">
                <a:latin typeface="Arial"/>
                <a:cs typeface="Arial"/>
              </a:rPr>
              <a:t> </a:t>
            </a:r>
            <a:r>
              <a:rPr sz="2600" spc="-10" dirty="0">
                <a:latin typeface="Arial"/>
                <a:cs typeface="Arial"/>
              </a:rPr>
              <a:t>equip </a:t>
            </a:r>
            <a:r>
              <a:rPr sz="2600" dirty="0">
                <a:latin typeface="Arial"/>
                <a:cs typeface="Arial"/>
              </a:rPr>
              <a:t>reform)</a:t>
            </a:r>
            <a:r>
              <a:rPr sz="2600" spc="50" dirty="0">
                <a:latin typeface="Arial"/>
                <a:cs typeface="Arial"/>
              </a:rPr>
              <a:t> </a:t>
            </a:r>
            <a:r>
              <a:rPr sz="2600" dirty="0">
                <a:latin typeface="Arial"/>
                <a:cs typeface="Arial"/>
              </a:rPr>
              <a:t>–</a:t>
            </a:r>
            <a:r>
              <a:rPr sz="2600" spc="50" dirty="0">
                <a:latin typeface="Arial"/>
                <a:cs typeface="Arial"/>
              </a:rPr>
              <a:t> </a:t>
            </a:r>
            <a:r>
              <a:rPr sz="2600" dirty="0">
                <a:latin typeface="Arial"/>
                <a:cs typeface="Arial"/>
              </a:rPr>
              <a:t>Pending</a:t>
            </a:r>
            <a:r>
              <a:rPr sz="2600" spc="50" dirty="0">
                <a:latin typeface="Arial"/>
                <a:cs typeface="Arial"/>
              </a:rPr>
              <a:t> </a:t>
            </a:r>
            <a:r>
              <a:rPr sz="2600" spc="-10" dirty="0">
                <a:latin typeface="Arial"/>
                <a:cs typeface="Arial"/>
              </a:rPr>
              <a:t>before </a:t>
            </a:r>
            <a:r>
              <a:rPr sz="2600" spc="-45" dirty="0">
                <a:latin typeface="Arial"/>
                <a:cs typeface="Arial"/>
              </a:rPr>
              <a:t>Gov.</a:t>
            </a:r>
            <a:r>
              <a:rPr sz="2600" spc="-114" dirty="0">
                <a:latin typeface="Arial"/>
                <a:cs typeface="Arial"/>
              </a:rPr>
              <a:t> </a:t>
            </a:r>
            <a:r>
              <a:rPr sz="2600" spc="-10" dirty="0">
                <a:latin typeface="Arial"/>
                <a:cs typeface="Arial"/>
              </a:rPr>
              <a:t>Abbott</a:t>
            </a:r>
            <a:endParaRPr sz="2600" dirty="0">
              <a:latin typeface="Arial"/>
              <a:cs typeface="Arial"/>
            </a:endParaRPr>
          </a:p>
          <a:p>
            <a:pPr marL="38100" marR="34290">
              <a:lnSpc>
                <a:spcPct val="108600"/>
              </a:lnSpc>
              <a:spcBef>
                <a:spcPts val="1730"/>
              </a:spcBef>
              <a:tabLst>
                <a:tab pos="2900045" algn="l"/>
              </a:tabLst>
            </a:pPr>
            <a:r>
              <a:rPr sz="2600" dirty="0">
                <a:solidFill>
                  <a:srgbClr val="BD2E37"/>
                </a:solidFill>
                <a:latin typeface="Arial Black"/>
                <a:cs typeface="Arial Black"/>
              </a:rPr>
              <a:t>Louisiana</a:t>
            </a:r>
            <a:r>
              <a:rPr sz="2600" spc="-210" dirty="0">
                <a:solidFill>
                  <a:srgbClr val="BD2E37"/>
                </a:solidFill>
                <a:latin typeface="Arial Black"/>
                <a:cs typeface="Arial Black"/>
              </a:rPr>
              <a:t> </a:t>
            </a:r>
            <a:r>
              <a:rPr sz="2600" dirty="0">
                <a:latin typeface="Arial"/>
                <a:cs typeface="Arial"/>
              </a:rPr>
              <a:t>SB</a:t>
            </a:r>
            <a:r>
              <a:rPr sz="2600" spc="80" dirty="0">
                <a:latin typeface="Arial"/>
                <a:cs typeface="Arial"/>
              </a:rPr>
              <a:t> </a:t>
            </a:r>
            <a:r>
              <a:rPr sz="2600" dirty="0">
                <a:latin typeface="Arial"/>
                <a:cs typeface="Arial"/>
              </a:rPr>
              <a:t>196</a:t>
            </a:r>
            <a:r>
              <a:rPr sz="2600" spc="70" dirty="0">
                <a:latin typeface="Arial"/>
                <a:cs typeface="Arial"/>
              </a:rPr>
              <a:t> </a:t>
            </a:r>
            <a:r>
              <a:rPr sz="2600" spc="-20" dirty="0">
                <a:latin typeface="Arial"/>
                <a:cs typeface="Arial"/>
              </a:rPr>
              <a:t>(3</a:t>
            </a:r>
            <a:r>
              <a:rPr sz="2625" spc="-30" baseline="25396" dirty="0">
                <a:latin typeface="Arial"/>
                <a:cs typeface="Arial"/>
              </a:rPr>
              <a:t>rd </a:t>
            </a:r>
            <a:r>
              <a:rPr sz="2600" dirty="0">
                <a:latin typeface="Arial"/>
                <a:cs typeface="Arial"/>
              </a:rPr>
              <a:t>party</a:t>
            </a:r>
            <a:r>
              <a:rPr sz="2600" spc="45" dirty="0">
                <a:latin typeface="Arial"/>
                <a:cs typeface="Arial"/>
              </a:rPr>
              <a:t> </a:t>
            </a:r>
            <a:r>
              <a:rPr sz="2600" dirty="0">
                <a:latin typeface="Arial"/>
                <a:cs typeface="Arial"/>
              </a:rPr>
              <a:t>litigation</a:t>
            </a:r>
            <a:r>
              <a:rPr sz="2600" spc="60" dirty="0">
                <a:latin typeface="Arial"/>
                <a:cs typeface="Arial"/>
              </a:rPr>
              <a:t> </a:t>
            </a:r>
            <a:r>
              <a:rPr sz="2600" spc="-10" dirty="0">
                <a:latin typeface="Arial"/>
                <a:cs typeface="Arial"/>
              </a:rPr>
              <a:t>financing </a:t>
            </a:r>
            <a:r>
              <a:rPr sz="2600" dirty="0">
                <a:latin typeface="Arial"/>
                <a:cs typeface="Arial"/>
              </a:rPr>
              <a:t>disclosure</a:t>
            </a:r>
            <a:r>
              <a:rPr sz="2600" spc="90" dirty="0">
                <a:latin typeface="Arial"/>
                <a:cs typeface="Arial"/>
              </a:rPr>
              <a:t> </a:t>
            </a:r>
            <a:r>
              <a:rPr sz="2600" spc="-10" dirty="0">
                <a:latin typeface="Arial"/>
                <a:cs typeface="Arial"/>
              </a:rPr>
              <a:t>reform)</a:t>
            </a:r>
            <a:r>
              <a:rPr sz="2600" dirty="0">
                <a:latin typeface="Arial"/>
                <a:cs typeface="Arial"/>
              </a:rPr>
              <a:t>	</a:t>
            </a:r>
            <a:r>
              <a:rPr sz="2600" spc="-50" dirty="0">
                <a:latin typeface="Arial"/>
                <a:cs typeface="Arial"/>
              </a:rPr>
              <a:t>– </a:t>
            </a:r>
            <a:r>
              <a:rPr sz="2600" b="1" dirty="0">
                <a:latin typeface="Arial"/>
                <a:cs typeface="Arial"/>
              </a:rPr>
              <a:t>Vetoed</a:t>
            </a:r>
            <a:r>
              <a:rPr sz="2600" b="1" spc="-70" dirty="0">
                <a:latin typeface="Arial"/>
                <a:cs typeface="Arial"/>
              </a:rPr>
              <a:t> </a:t>
            </a:r>
            <a:r>
              <a:rPr sz="2600" dirty="0">
                <a:latin typeface="Arial"/>
                <a:cs typeface="Arial"/>
              </a:rPr>
              <a:t>by</a:t>
            </a:r>
            <a:r>
              <a:rPr sz="2600" spc="-60" dirty="0">
                <a:latin typeface="Arial"/>
                <a:cs typeface="Arial"/>
              </a:rPr>
              <a:t> </a:t>
            </a:r>
            <a:r>
              <a:rPr sz="2600" dirty="0">
                <a:latin typeface="Arial"/>
                <a:cs typeface="Arial"/>
              </a:rPr>
              <a:t>Gov.</a:t>
            </a:r>
            <a:r>
              <a:rPr sz="2600" spc="-65" dirty="0">
                <a:latin typeface="Arial"/>
                <a:cs typeface="Arial"/>
              </a:rPr>
              <a:t> </a:t>
            </a:r>
            <a:r>
              <a:rPr sz="2600" spc="-10" dirty="0">
                <a:latin typeface="Arial"/>
                <a:cs typeface="Arial"/>
              </a:rPr>
              <a:t>Edwards </a:t>
            </a:r>
            <a:r>
              <a:rPr sz="2600" dirty="0">
                <a:latin typeface="Arial"/>
                <a:cs typeface="Arial"/>
              </a:rPr>
              <a:t>on</a:t>
            </a:r>
            <a:r>
              <a:rPr sz="2600" spc="25" dirty="0">
                <a:latin typeface="Arial"/>
                <a:cs typeface="Arial"/>
              </a:rPr>
              <a:t> </a:t>
            </a:r>
            <a:r>
              <a:rPr sz="2600" spc="-10" dirty="0">
                <a:latin typeface="Arial"/>
                <a:cs typeface="Arial"/>
              </a:rPr>
              <a:t>6/15/2023</a:t>
            </a:r>
            <a:endParaRPr sz="26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3761" y="305845"/>
            <a:ext cx="10558780" cy="1684020"/>
          </a:xfrm>
          <a:prstGeom prst="rect">
            <a:avLst/>
          </a:prstGeom>
        </p:spPr>
        <p:txBody>
          <a:bodyPr vert="horz" wrap="square" lIns="0" tIns="25400" rIns="0" bIns="0" rtlCol="0">
            <a:spAutoFit/>
          </a:bodyPr>
          <a:lstStyle/>
          <a:p>
            <a:pPr marL="12700" marR="5080">
              <a:lnSpc>
                <a:spcPts val="6530"/>
              </a:lnSpc>
              <a:spcBef>
                <a:spcPts val="200"/>
              </a:spcBef>
            </a:pPr>
            <a:r>
              <a:rPr dirty="0"/>
              <a:t>State</a:t>
            </a:r>
            <a:r>
              <a:rPr spc="-125" dirty="0"/>
              <a:t> </a:t>
            </a:r>
            <a:r>
              <a:rPr dirty="0"/>
              <a:t>Level</a:t>
            </a:r>
            <a:r>
              <a:rPr spc="-114" dirty="0"/>
              <a:t> </a:t>
            </a:r>
            <a:r>
              <a:rPr dirty="0"/>
              <a:t>Review</a:t>
            </a:r>
            <a:r>
              <a:rPr spc="-120" dirty="0"/>
              <a:t> </a:t>
            </a:r>
            <a:r>
              <a:rPr dirty="0"/>
              <a:t>–</a:t>
            </a:r>
            <a:r>
              <a:rPr spc="-120" dirty="0"/>
              <a:t> </a:t>
            </a:r>
            <a:r>
              <a:rPr dirty="0"/>
              <a:t>2024</a:t>
            </a:r>
            <a:r>
              <a:rPr spc="-125" dirty="0"/>
              <a:t> </a:t>
            </a:r>
            <a:r>
              <a:rPr spc="-20" dirty="0"/>
              <a:t>WINS </a:t>
            </a:r>
            <a:r>
              <a:rPr dirty="0"/>
              <a:t>(as</a:t>
            </a:r>
            <a:r>
              <a:rPr spc="-70" dirty="0"/>
              <a:t> </a:t>
            </a:r>
            <a:r>
              <a:rPr dirty="0"/>
              <a:t>of</a:t>
            </a:r>
            <a:r>
              <a:rPr spc="-65" dirty="0"/>
              <a:t> </a:t>
            </a:r>
            <a:r>
              <a:rPr lang="en-US" strike="sngStrike" spc="-10" dirty="0"/>
              <a:t>4</a:t>
            </a:r>
            <a:r>
              <a:rPr spc="-10" dirty="0"/>
              <a:t>/</a:t>
            </a:r>
            <a:r>
              <a:rPr lang="en-US" spc="-10" dirty="0"/>
              <a:t>24</a:t>
            </a:r>
            <a:r>
              <a:rPr spc="-10" dirty="0"/>
              <a:t>/2024)</a:t>
            </a:r>
          </a:p>
        </p:txBody>
      </p:sp>
      <p:pic>
        <p:nvPicPr>
          <p:cNvPr id="3" name="object 3"/>
          <p:cNvPicPr/>
          <p:nvPr/>
        </p:nvPicPr>
        <p:blipFill>
          <a:blip r:embed="rId2" cstate="print"/>
          <a:stretch>
            <a:fillRect/>
          </a:stretch>
        </p:blipFill>
        <p:spPr>
          <a:xfrm>
            <a:off x="9590283" y="3001793"/>
            <a:ext cx="2230298" cy="1955123"/>
          </a:xfrm>
          <a:prstGeom prst="rect">
            <a:avLst/>
          </a:prstGeom>
        </p:spPr>
      </p:pic>
      <p:pic>
        <p:nvPicPr>
          <p:cNvPr id="4" name="object 4"/>
          <p:cNvPicPr/>
          <p:nvPr/>
        </p:nvPicPr>
        <p:blipFill>
          <a:blip r:embed="rId3" cstate="print"/>
          <a:stretch>
            <a:fillRect/>
          </a:stretch>
        </p:blipFill>
        <p:spPr>
          <a:xfrm>
            <a:off x="629509" y="6357921"/>
            <a:ext cx="2771852" cy="1806227"/>
          </a:xfrm>
          <a:prstGeom prst="rect">
            <a:avLst/>
          </a:prstGeom>
        </p:spPr>
      </p:pic>
      <p:pic>
        <p:nvPicPr>
          <p:cNvPr id="5" name="object 5"/>
          <p:cNvPicPr/>
          <p:nvPr/>
        </p:nvPicPr>
        <p:blipFill>
          <a:blip r:embed="rId4" cstate="print"/>
          <a:stretch>
            <a:fillRect/>
          </a:stretch>
        </p:blipFill>
        <p:spPr>
          <a:xfrm>
            <a:off x="917877" y="2736042"/>
            <a:ext cx="1813766" cy="2214591"/>
          </a:xfrm>
          <a:prstGeom prst="rect">
            <a:avLst/>
          </a:prstGeom>
        </p:spPr>
      </p:pic>
      <p:pic>
        <p:nvPicPr>
          <p:cNvPr id="6" name="object 6"/>
          <p:cNvPicPr/>
          <p:nvPr/>
        </p:nvPicPr>
        <p:blipFill>
          <a:blip r:embed="rId5" cstate="print"/>
          <a:stretch>
            <a:fillRect/>
          </a:stretch>
        </p:blipFill>
        <p:spPr>
          <a:xfrm>
            <a:off x="9825883" y="6986054"/>
            <a:ext cx="1759098" cy="2120354"/>
          </a:xfrm>
          <a:prstGeom prst="rect">
            <a:avLst/>
          </a:prstGeom>
        </p:spPr>
      </p:pic>
      <p:sp>
        <p:nvSpPr>
          <p:cNvPr id="7" name="object 7"/>
          <p:cNvSpPr txBox="1"/>
          <p:nvPr/>
        </p:nvSpPr>
        <p:spPr>
          <a:xfrm>
            <a:off x="2827863" y="2945227"/>
            <a:ext cx="5532120" cy="2488565"/>
          </a:xfrm>
          <a:prstGeom prst="rect">
            <a:avLst/>
          </a:prstGeom>
        </p:spPr>
        <p:txBody>
          <a:bodyPr vert="horz" wrap="square" lIns="0" tIns="12700" rIns="0" bIns="0" rtlCol="0">
            <a:spAutoFit/>
          </a:bodyPr>
          <a:lstStyle/>
          <a:p>
            <a:pPr marL="12700" marR="5080" indent="46990">
              <a:lnSpc>
                <a:spcPct val="100400"/>
              </a:lnSpc>
              <a:spcBef>
                <a:spcPts val="100"/>
              </a:spcBef>
            </a:pPr>
            <a:r>
              <a:rPr sz="2300" b="1" dirty="0">
                <a:latin typeface="Calibri"/>
                <a:cs typeface="Calibri"/>
              </a:rPr>
              <a:t>ENACTED</a:t>
            </a:r>
            <a:r>
              <a:rPr sz="2300" b="1" spc="-20" dirty="0">
                <a:latin typeface="Calibri"/>
                <a:cs typeface="Calibri"/>
              </a:rPr>
              <a:t> </a:t>
            </a:r>
            <a:r>
              <a:rPr sz="2300" dirty="0">
                <a:latin typeface="Calibri"/>
                <a:cs typeface="Calibri"/>
              </a:rPr>
              <a:t>HB</a:t>
            </a:r>
            <a:r>
              <a:rPr sz="2300" spc="-5" dirty="0">
                <a:latin typeface="Calibri"/>
                <a:cs typeface="Calibri"/>
              </a:rPr>
              <a:t> </a:t>
            </a:r>
            <a:r>
              <a:rPr sz="2300" dirty="0">
                <a:latin typeface="Calibri"/>
                <a:cs typeface="Calibri"/>
              </a:rPr>
              <a:t>1090 (evidence</a:t>
            </a:r>
            <a:r>
              <a:rPr sz="2300" spc="-15" dirty="0">
                <a:latin typeface="Calibri"/>
                <a:cs typeface="Calibri"/>
              </a:rPr>
              <a:t> </a:t>
            </a:r>
            <a:r>
              <a:rPr sz="2300" dirty="0">
                <a:latin typeface="Calibri"/>
                <a:cs typeface="Calibri"/>
              </a:rPr>
              <a:t>that</a:t>
            </a:r>
            <a:r>
              <a:rPr sz="2300" spc="-5" dirty="0">
                <a:latin typeface="Calibri"/>
                <a:cs typeface="Calibri"/>
              </a:rPr>
              <a:t> </a:t>
            </a:r>
            <a:r>
              <a:rPr sz="2300" dirty="0">
                <a:latin typeface="Calibri"/>
                <a:cs typeface="Calibri"/>
              </a:rPr>
              <a:t>the</a:t>
            </a:r>
            <a:r>
              <a:rPr sz="2300" spc="-10" dirty="0">
                <a:latin typeface="Calibri"/>
                <a:cs typeface="Calibri"/>
              </a:rPr>
              <a:t> plaintiff </a:t>
            </a:r>
            <a:r>
              <a:rPr sz="2300" dirty="0">
                <a:latin typeface="Calibri"/>
                <a:cs typeface="Calibri"/>
              </a:rPr>
              <a:t>is</a:t>
            </a:r>
            <a:r>
              <a:rPr sz="2300" spc="-20" dirty="0">
                <a:latin typeface="Calibri"/>
                <a:cs typeface="Calibri"/>
              </a:rPr>
              <a:t> </a:t>
            </a:r>
            <a:r>
              <a:rPr sz="2300" dirty="0">
                <a:latin typeface="Calibri"/>
                <a:cs typeface="Calibri"/>
              </a:rPr>
              <a:t>not</a:t>
            </a:r>
            <a:r>
              <a:rPr sz="2300" spc="-5" dirty="0">
                <a:latin typeface="Calibri"/>
                <a:cs typeface="Calibri"/>
              </a:rPr>
              <a:t> </a:t>
            </a:r>
            <a:r>
              <a:rPr sz="2300" dirty="0">
                <a:latin typeface="Calibri"/>
                <a:cs typeface="Calibri"/>
              </a:rPr>
              <a:t>wearing</a:t>
            </a:r>
            <a:r>
              <a:rPr sz="2300" spc="-20" dirty="0">
                <a:latin typeface="Calibri"/>
                <a:cs typeface="Calibri"/>
              </a:rPr>
              <a:t> </a:t>
            </a:r>
            <a:r>
              <a:rPr sz="2300" dirty="0">
                <a:latin typeface="Calibri"/>
                <a:cs typeface="Calibri"/>
              </a:rPr>
              <a:t>a</a:t>
            </a:r>
            <a:r>
              <a:rPr sz="2300" spc="-10" dirty="0">
                <a:latin typeface="Calibri"/>
                <a:cs typeface="Calibri"/>
              </a:rPr>
              <a:t> </a:t>
            </a:r>
            <a:r>
              <a:rPr sz="2300" dirty="0">
                <a:latin typeface="Calibri"/>
                <a:cs typeface="Calibri"/>
              </a:rPr>
              <a:t>seat</a:t>
            </a:r>
            <a:r>
              <a:rPr sz="2300" spc="-15" dirty="0">
                <a:latin typeface="Calibri"/>
                <a:cs typeface="Calibri"/>
              </a:rPr>
              <a:t> </a:t>
            </a:r>
            <a:r>
              <a:rPr sz="2300" dirty="0">
                <a:latin typeface="Calibri"/>
                <a:cs typeface="Calibri"/>
              </a:rPr>
              <a:t>belt</a:t>
            </a:r>
            <a:r>
              <a:rPr sz="2300" spc="-10" dirty="0">
                <a:latin typeface="Calibri"/>
                <a:cs typeface="Calibri"/>
              </a:rPr>
              <a:t> </a:t>
            </a:r>
            <a:r>
              <a:rPr sz="2300" dirty="0">
                <a:latin typeface="Calibri"/>
                <a:cs typeface="Calibri"/>
              </a:rPr>
              <a:t>may</a:t>
            </a:r>
            <a:r>
              <a:rPr sz="2300" spc="-15" dirty="0">
                <a:latin typeface="Calibri"/>
                <a:cs typeface="Calibri"/>
              </a:rPr>
              <a:t> </a:t>
            </a:r>
            <a:r>
              <a:rPr sz="2300" dirty="0">
                <a:latin typeface="Calibri"/>
                <a:cs typeface="Calibri"/>
              </a:rPr>
              <a:t>be</a:t>
            </a:r>
            <a:r>
              <a:rPr sz="2300" spc="-10" dirty="0">
                <a:latin typeface="Calibri"/>
                <a:cs typeface="Calibri"/>
              </a:rPr>
              <a:t> </a:t>
            </a:r>
            <a:r>
              <a:rPr sz="2300" dirty="0">
                <a:latin typeface="Calibri"/>
                <a:cs typeface="Calibri"/>
              </a:rPr>
              <a:t>admitted</a:t>
            </a:r>
            <a:r>
              <a:rPr sz="2300" spc="-10" dirty="0">
                <a:latin typeface="Calibri"/>
                <a:cs typeface="Calibri"/>
              </a:rPr>
              <a:t> </a:t>
            </a:r>
            <a:r>
              <a:rPr sz="2300" spc="-25" dirty="0">
                <a:latin typeface="Calibri"/>
                <a:cs typeface="Calibri"/>
              </a:rPr>
              <a:t>as </a:t>
            </a:r>
            <a:r>
              <a:rPr sz="2300" dirty="0">
                <a:latin typeface="Calibri"/>
                <a:cs typeface="Calibri"/>
              </a:rPr>
              <a:t>proof</a:t>
            </a:r>
            <a:r>
              <a:rPr sz="2300" spc="-30" dirty="0">
                <a:latin typeface="Calibri"/>
                <a:cs typeface="Calibri"/>
              </a:rPr>
              <a:t> </a:t>
            </a:r>
            <a:r>
              <a:rPr sz="2300" dirty="0">
                <a:latin typeface="Calibri"/>
                <a:cs typeface="Calibri"/>
              </a:rPr>
              <a:t>of</a:t>
            </a:r>
            <a:r>
              <a:rPr sz="2300" spc="-15" dirty="0">
                <a:latin typeface="Calibri"/>
                <a:cs typeface="Calibri"/>
              </a:rPr>
              <a:t> </a:t>
            </a:r>
            <a:r>
              <a:rPr sz="2300" dirty="0">
                <a:latin typeface="Calibri"/>
                <a:cs typeface="Calibri"/>
              </a:rPr>
              <a:t>failure</a:t>
            </a:r>
            <a:r>
              <a:rPr sz="2300" spc="-20" dirty="0">
                <a:latin typeface="Calibri"/>
                <a:cs typeface="Calibri"/>
              </a:rPr>
              <a:t> </a:t>
            </a:r>
            <a:r>
              <a:rPr sz="2300" dirty="0">
                <a:latin typeface="Calibri"/>
                <a:cs typeface="Calibri"/>
              </a:rPr>
              <a:t>to</a:t>
            </a:r>
            <a:r>
              <a:rPr sz="2300" spc="-25" dirty="0">
                <a:latin typeface="Calibri"/>
                <a:cs typeface="Calibri"/>
              </a:rPr>
              <a:t> </a:t>
            </a:r>
            <a:r>
              <a:rPr sz="2300" dirty="0">
                <a:latin typeface="Calibri"/>
                <a:cs typeface="Calibri"/>
              </a:rPr>
              <a:t>mitigate</a:t>
            </a:r>
            <a:r>
              <a:rPr sz="2300" spc="-30" dirty="0">
                <a:latin typeface="Calibri"/>
                <a:cs typeface="Calibri"/>
              </a:rPr>
              <a:t> </a:t>
            </a:r>
            <a:r>
              <a:rPr sz="2300" dirty="0">
                <a:latin typeface="Calibri"/>
                <a:cs typeface="Calibri"/>
              </a:rPr>
              <a:t>damages,</a:t>
            </a:r>
            <a:r>
              <a:rPr sz="2300" spc="-20" dirty="0">
                <a:latin typeface="Calibri"/>
                <a:cs typeface="Calibri"/>
              </a:rPr>
              <a:t> </a:t>
            </a:r>
            <a:r>
              <a:rPr sz="2300" spc="-10" dirty="0">
                <a:latin typeface="Calibri"/>
                <a:cs typeface="Calibri"/>
              </a:rPr>
              <a:t>provided </a:t>
            </a:r>
            <a:r>
              <a:rPr sz="2300" dirty="0">
                <a:latin typeface="Calibri"/>
                <a:cs typeface="Calibri"/>
              </a:rPr>
              <a:t>the</a:t>
            </a:r>
            <a:r>
              <a:rPr sz="2300" spc="-5" dirty="0">
                <a:latin typeface="Calibri"/>
                <a:cs typeface="Calibri"/>
              </a:rPr>
              <a:t> </a:t>
            </a:r>
            <a:r>
              <a:rPr sz="2300" dirty="0">
                <a:latin typeface="Calibri"/>
                <a:cs typeface="Calibri"/>
              </a:rPr>
              <a:t>plaintiff</a:t>
            </a:r>
            <a:r>
              <a:rPr sz="2300" spc="-25" dirty="0">
                <a:latin typeface="Calibri"/>
                <a:cs typeface="Calibri"/>
              </a:rPr>
              <a:t> </a:t>
            </a:r>
            <a:r>
              <a:rPr sz="2300" dirty="0">
                <a:latin typeface="Calibri"/>
                <a:cs typeface="Calibri"/>
              </a:rPr>
              <a:t>was</a:t>
            </a:r>
            <a:r>
              <a:rPr sz="2300" spc="-10" dirty="0">
                <a:latin typeface="Calibri"/>
                <a:cs typeface="Calibri"/>
              </a:rPr>
              <a:t> </a:t>
            </a:r>
            <a:r>
              <a:rPr sz="2300" dirty="0">
                <a:latin typeface="Calibri"/>
                <a:cs typeface="Calibri"/>
              </a:rPr>
              <a:t>15</a:t>
            </a:r>
            <a:r>
              <a:rPr sz="2300" spc="5" dirty="0">
                <a:latin typeface="Calibri"/>
                <a:cs typeface="Calibri"/>
              </a:rPr>
              <a:t> </a:t>
            </a:r>
            <a:r>
              <a:rPr sz="2300" dirty="0">
                <a:latin typeface="Calibri"/>
                <a:cs typeface="Calibri"/>
              </a:rPr>
              <a:t>or</a:t>
            </a:r>
            <a:r>
              <a:rPr sz="2300" spc="-10" dirty="0">
                <a:latin typeface="Calibri"/>
                <a:cs typeface="Calibri"/>
              </a:rPr>
              <a:t> </a:t>
            </a:r>
            <a:r>
              <a:rPr sz="2300" dirty="0">
                <a:latin typeface="Calibri"/>
                <a:cs typeface="Calibri"/>
              </a:rPr>
              <a:t>older)</a:t>
            </a:r>
            <a:r>
              <a:rPr sz="2300" spc="-10" dirty="0">
                <a:latin typeface="Calibri"/>
                <a:cs typeface="Calibri"/>
              </a:rPr>
              <a:t> </a:t>
            </a:r>
            <a:r>
              <a:rPr sz="2300" u="sng" dirty="0">
                <a:uFill>
                  <a:solidFill>
                    <a:srgbClr val="000000"/>
                  </a:solidFill>
                </a:uFill>
                <a:latin typeface="Calibri"/>
                <a:cs typeface="Calibri"/>
              </a:rPr>
              <a:t>and</a:t>
            </a:r>
            <a:r>
              <a:rPr sz="2300" spc="-5" dirty="0">
                <a:latin typeface="Calibri"/>
                <a:cs typeface="Calibri"/>
              </a:rPr>
              <a:t> </a:t>
            </a:r>
            <a:r>
              <a:rPr sz="2300" dirty="0">
                <a:latin typeface="Calibri"/>
                <a:cs typeface="Calibri"/>
              </a:rPr>
              <a:t>HB </a:t>
            </a:r>
            <a:r>
              <a:rPr sz="2300" spc="-20" dirty="0">
                <a:latin typeface="Calibri"/>
                <a:cs typeface="Calibri"/>
              </a:rPr>
              <a:t>1160 </a:t>
            </a:r>
            <a:r>
              <a:rPr sz="2300" dirty="0">
                <a:latin typeface="Calibri"/>
                <a:cs typeface="Calibri"/>
              </a:rPr>
              <a:t>(amends</a:t>
            </a:r>
            <a:r>
              <a:rPr sz="2300" spc="-25" dirty="0">
                <a:latin typeface="Calibri"/>
                <a:cs typeface="Calibri"/>
              </a:rPr>
              <a:t> </a:t>
            </a:r>
            <a:r>
              <a:rPr sz="2300" dirty="0">
                <a:latin typeface="Calibri"/>
                <a:cs typeface="Calibri"/>
              </a:rPr>
              <a:t>existing</a:t>
            </a:r>
            <a:r>
              <a:rPr sz="2300" spc="-15" dirty="0">
                <a:latin typeface="Calibri"/>
                <a:cs typeface="Calibri"/>
              </a:rPr>
              <a:t> </a:t>
            </a:r>
            <a:r>
              <a:rPr sz="2300" dirty="0">
                <a:latin typeface="Calibri"/>
                <a:cs typeface="Calibri"/>
              </a:rPr>
              <a:t>state</a:t>
            </a:r>
            <a:r>
              <a:rPr sz="2300" spc="-20" dirty="0">
                <a:latin typeface="Calibri"/>
                <a:cs typeface="Calibri"/>
              </a:rPr>
              <a:t> </a:t>
            </a:r>
            <a:r>
              <a:rPr sz="2300" dirty="0">
                <a:latin typeface="Calibri"/>
                <a:cs typeface="Calibri"/>
              </a:rPr>
              <a:t>law</a:t>
            </a:r>
            <a:r>
              <a:rPr sz="2300" spc="-20" dirty="0">
                <a:latin typeface="Calibri"/>
                <a:cs typeface="Calibri"/>
              </a:rPr>
              <a:t> </a:t>
            </a:r>
            <a:r>
              <a:rPr sz="2300" dirty="0">
                <a:latin typeface="Calibri"/>
                <a:cs typeface="Calibri"/>
              </a:rPr>
              <a:t>to</a:t>
            </a:r>
            <a:r>
              <a:rPr sz="2300" spc="-10" dirty="0">
                <a:latin typeface="Calibri"/>
                <a:cs typeface="Calibri"/>
              </a:rPr>
              <a:t> </a:t>
            </a:r>
            <a:r>
              <a:rPr sz="2300" dirty="0">
                <a:latin typeface="Calibri"/>
                <a:cs typeface="Calibri"/>
              </a:rPr>
              <a:t>further</a:t>
            </a:r>
            <a:r>
              <a:rPr sz="2300" spc="-15" dirty="0">
                <a:latin typeface="Calibri"/>
                <a:cs typeface="Calibri"/>
              </a:rPr>
              <a:t> </a:t>
            </a:r>
            <a:r>
              <a:rPr sz="2300" spc="-10" dirty="0">
                <a:latin typeface="Calibri"/>
                <a:cs typeface="Calibri"/>
              </a:rPr>
              <a:t>reform </a:t>
            </a:r>
            <a:r>
              <a:rPr sz="2300" dirty="0">
                <a:latin typeface="Calibri"/>
                <a:cs typeface="Calibri"/>
              </a:rPr>
              <a:t>third</a:t>
            </a:r>
            <a:r>
              <a:rPr sz="2300" spc="-20" dirty="0">
                <a:latin typeface="Calibri"/>
                <a:cs typeface="Calibri"/>
              </a:rPr>
              <a:t> </a:t>
            </a:r>
            <a:r>
              <a:rPr sz="2300" dirty="0">
                <a:latin typeface="Calibri"/>
                <a:cs typeface="Calibri"/>
              </a:rPr>
              <a:t>party</a:t>
            </a:r>
            <a:r>
              <a:rPr sz="2300" spc="-30" dirty="0">
                <a:latin typeface="Calibri"/>
                <a:cs typeface="Calibri"/>
              </a:rPr>
              <a:t> </a:t>
            </a:r>
            <a:r>
              <a:rPr sz="2300" dirty="0">
                <a:latin typeface="Calibri"/>
                <a:cs typeface="Calibri"/>
              </a:rPr>
              <a:t>litigation</a:t>
            </a:r>
            <a:r>
              <a:rPr sz="2300" spc="-30" dirty="0">
                <a:latin typeface="Calibri"/>
                <a:cs typeface="Calibri"/>
              </a:rPr>
              <a:t> </a:t>
            </a:r>
            <a:r>
              <a:rPr sz="2300" dirty="0">
                <a:latin typeface="Calibri"/>
                <a:cs typeface="Calibri"/>
              </a:rPr>
              <a:t>financing</a:t>
            </a:r>
            <a:r>
              <a:rPr sz="2300" spc="-25" dirty="0">
                <a:latin typeface="Calibri"/>
                <a:cs typeface="Calibri"/>
              </a:rPr>
              <a:t> </a:t>
            </a:r>
            <a:r>
              <a:rPr sz="2300" dirty="0">
                <a:latin typeface="Calibri"/>
                <a:cs typeface="Calibri"/>
              </a:rPr>
              <a:t>abuses</a:t>
            </a:r>
            <a:r>
              <a:rPr sz="2300" spc="-15" dirty="0">
                <a:latin typeface="Calibri"/>
                <a:cs typeface="Calibri"/>
              </a:rPr>
              <a:t> </a:t>
            </a:r>
            <a:r>
              <a:rPr sz="2300" spc="-25" dirty="0">
                <a:latin typeface="Calibri"/>
                <a:cs typeface="Calibri"/>
              </a:rPr>
              <a:t>and </a:t>
            </a:r>
            <a:r>
              <a:rPr sz="2300" dirty="0">
                <a:latin typeface="Calibri"/>
                <a:cs typeface="Calibri"/>
              </a:rPr>
              <a:t>regulate</a:t>
            </a:r>
            <a:r>
              <a:rPr sz="2300" spc="-35" dirty="0">
                <a:latin typeface="Calibri"/>
                <a:cs typeface="Calibri"/>
              </a:rPr>
              <a:t> </a:t>
            </a:r>
            <a:r>
              <a:rPr sz="2300" dirty="0">
                <a:latin typeface="Calibri"/>
                <a:cs typeface="Calibri"/>
              </a:rPr>
              <a:t>the</a:t>
            </a:r>
            <a:r>
              <a:rPr sz="2300" spc="-10" dirty="0">
                <a:latin typeface="Calibri"/>
                <a:cs typeface="Calibri"/>
              </a:rPr>
              <a:t> industry)</a:t>
            </a:r>
            <a:endParaRPr sz="2300" dirty="0">
              <a:latin typeface="Calibri"/>
              <a:cs typeface="Calibri"/>
            </a:endParaRPr>
          </a:p>
        </p:txBody>
      </p:sp>
      <p:sp>
        <p:nvSpPr>
          <p:cNvPr id="8" name="object 8"/>
          <p:cNvSpPr txBox="1"/>
          <p:nvPr/>
        </p:nvSpPr>
        <p:spPr>
          <a:xfrm>
            <a:off x="3600585" y="6019538"/>
            <a:ext cx="5871210" cy="1784985"/>
          </a:xfrm>
          <a:prstGeom prst="rect">
            <a:avLst/>
          </a:prstGeom>
        </p:spPr>
        <p:txBody>
          <a:bodyPr vert="horz" wrap="square" lIns="0" tIns="13970" rIns="0" bIns="0" rtlCol="0">
            <a:spAutoFit/>
          </a:bodyPr>
          <a:lstStyle/>
          <a:p>
            <a:pPr marL="12700" marR="5080" indent="46990">
              <a:lnSpc>
                <a:spcPct val="100000"/>
              </a:lnSpc>
              <a:spcBef>
                <a:spcPts val="110"/>
              </a:spcBef>
            </a:pPr>
            <a:r>
              <a:rPr sz="2300" b="1" dirty="0">
                <a:latin typeface="Calibri"/>
                <a:cs typeface="Calibri"/>
              </a:rPr>
              <a:t>ENACTED</a:t>
            </a:r>
            <a:r>
              <a:rPr sz="2300" b="1" spc="-20" dirty="0">
                <a:latin typeface="Calibri"/>
                <a:cs typeface="Calibri"/>
              </a:rPr>
              <a:t> </a:t>
            </a:r>
            <a:r>
              <a:rPr sz="2300" dirty="0">
                <a:latin typeface="Calibri"/>
                <a:cs typeface="Calibri"/>
              </a:rPr>
              <a:t>SB</a:t>
            </a:r>
            <a:r>
              <a:rPr sz="2300" spc="-10" dirty="0">
                <a:latin typeface="Calibri"/>
                <a:cs typeface="Calibri"/>
              </a:rPr>
              <a:t> </a:t>
            </a:r>
            <a:r>
              <a:rPr sz="2300" dirty="0">
                <a:latin typeface="Calibri"/>
                <a:cs typeface="Calibri"/>
              </a:rPr>
              <a:t>583 (in</a:t>
            </a:r>
            <a:r>
              <a:rPr sz="2300" spc="-10" dirty="0">
                <a:latin typeface="Calibri"/>
                <a:cs typeface="Calibri"/>
              </a:rPr>
              <a:t> </a:t>
            </a:r>
            <a:r>
              <a:rPr sz="2300" dirty="0">
                <a:latin typeface="Calibri"/>
                <a:cs typeface="Calibri"/>
              </a:rPr>
              <a:t>tort</a:t>
            </a:r>
            <a:r>
              <a:rPr sz="2300" spc="-10" dirty="0">
                <a:latin typeface="Calibri"/>
                <a:cs typeface="Calibri"/>
              </a:rPr>
              <a:t> </a:t>
            </a:r>
            <a:r>
              <a:rPr sz="2300" dirty="0">
                <a:latin typeface="Calibri"/>
                <a:cs typeface="Calibri"/>
              </a:rPr>
              <a:t>litigation</a:t>
            </a:r>
            <a:r>
              <a:rPr sz="2300" spc="-15" dirty="0">
                <a:latin typeface="Calibri"/>
                <a:cs typeface="Calibri"/>
              </a:rPr>
              <a:t> </a:t>
            </a:r>
            <a:r>
              <a:rPr sz="2300" spc="-10" dirty="0">
                <a:latin typeface="Calibri"/>
                <a:cs typeface="Calibri"/>
              </a:rPr>
              <a:t>involving </a:t>
            </a:r>
            <a:r>
              <a:rPr sz="2300" dirty="0">
                <a:latin typeface="Calibri"/>
                <a:cs typeface="Calibri"/>
              </a:rPr>
              <a:t>CMVs,</a:t>
            </a:r>
            <a:r>
              <a:rPr sz="2300" spc="-25" dirty="0">
                <a:latin typeface="Calibri"/>
                <a:cs typeface="Calibri"/>
              </a:rPr>
              <a:t> </a:t>
            </a:r>
            <a:r>
              <a:rPr sz="2300" dirty="0">
                <a:latin typeface="Calibri"/>
                <a:cs typeface="Calibri"/>
              </a:rPr>
              <a:t>noneconomic</a:t>
            </a:r>
            <a:r>
              <a:rPr sz="2300" spc="-10" dirty="0">
                <a:latin typeface="Calibri"/>
                <a:cs typeface="Calibri"/>
              </a:rPr>
              <a:t> </a:t>
            </a:r>
            <a:r>
              <a:rPr sz="2300" dirty="0">
                <a:latin typeface="Calibri"/>
                <a:cs typeface="Calibri"/>
              </a:rPr>
              <a:t>damages</a:t>
            </a:r>
            <a:r>
              <a:rPr sz="2300" spc="-25" dirty="0">
                <a:latin typeface="Calibri"/>
                <a:cs typeface="Calibri"/>
              </a:rPr>
              <a:t> </a:t>
            </a:r>
            <a:r>
              <a:rPr sz="2300" dirty="0">
                <a:latin typeface="Calibri"/>
                <a:cs typeface="Calibri"/>
              </a:rPr>
              <a:t>would</a:t>
            </a:r>
            <a:r>
              <a:rPr sz="2300" spc="-15" dirty="0">
                <a:latin typeface="Calibri"/>
                <a:cs typeface="Calibri"/>
              </a:rPr>
              <a:t> </a:t>
            </a:r>
            <a:r>
              <a:rPr sz="2300" dirty="0">
                <a:latin typeface="Calibri"/>
                <a:cs typeface="Calibri"/>
              </a:rPr>
              <a:t>be</a:t>
            </a:r>
            <a:r>
              <a:rPr sz="2300" spc="-15" dirty="0">
                <a:latin typeface="Calibri"/>
                <a:cs typeface="Calibri"/>
              </a:rPr>
              <a:t> </a:t>
            </a:r>
            <a:r>
              <a:rPr sz="2300" spc="-10" dirty="0">
                <a:latin typeface="Calibri"/>
                <a:cs typeface="Calibri"/>
              </a:rPr>
              <a:t>capped </a:t>
            </a:r>
            <a:r>
              <a:rPr sz="2300" dirty="0">
                <a:latin typeface="Calibri"/>
                <a:cs typeface="Calibri"/>
              </a:rPr>
              <a:t>at</a:t>
            </a:r>
            <a:r>
              <a:rPr sz="2300" spc="-20" dirty="0">
                <a:latin typeface="Calibri"/>
                <a:cs typeface="Calibri"/>
              </a:rPr>
              <a:t> </a:t>
            </a:r>
            <a:r>
              <a:rPr sz="2300" dirty="0">
                <a:latin typeface="Calibri"/>
                <a:cs typeface="Calibri"/>
              </a:rPr>
              <a:t>$5M provided</a:t>
            </a:r>
            <a:r>
              <a:rPr sz="2300" spc="-15" dirty="0">
                <a:latin typeface="Calibri"/>
                <a:cs typeface="Calibri"/>
              </a:rPr>
              <a:t> </a:t>
            </a:r>
            <a:r>
              <a:rPr sz="2300" dirty="0">
                <a:latin typeface="Calibri"/>
                <a:cs typeface="Calibri"/>
              </a:rPr>
              <a:t>that</a:t>
            </a:r>
            <a:r>
              <a:rPr sz="2300" spc="-15" dirty="0">
                <a:latin typeface="Calibri"/>
                <a:cs typeface="Calibri"/>
              </a:rPr>
              <a:t> </a:t>
            </a:r>
            <a:r>
              <a:rPr sz="2300" dirty="0">
                <a:latin typeface="Calibri"/>
                <a:cs typeface="Calibri"/>
              </a:rPr>
              <a:t>the</a:t>
            </a:r>
            <a:r>
              <a:rPr sz="2300" spc="-10" dirty="0">
                <a:latin typeface="Calibri"/>
                <a:cs typeface="Calibri"/>
              </a:rPr>
              <a:t> </a:t>
            </a:r>
            <a:r>
              <a:rPr sz="2300" dirty="0">
                <a:latin typeface="Calibri"/>
                <a:cs typeface="Calibri"/>
              </a:rPr>
              <a:t>trucking</a:t>
            </a:r>
            <a:r>
              <a:rPr sz="2300" spc="-10" dirty="0">
                <a:latin typeface="Calibri"/>
                <a:cs typeface="Calibri"/>
              </a:rPr>
              <a:t> </a:t>
            </a:r>
            <a:r>
              <a:rPr sz="2300" dirty="0">
                <a:latin typeface="Calibri"/>
                <a:cs typeface="Calibri"/>
              </a:rPr>
              <a:t>company</a:t>
            </a:r>
            <a:r>
              <a:rPr sz="2300" spc="-5" dirty="0">
                <a:latin typeface="Calibri"/>
                <a:cs typeface="Calibri"/>
              </a:rPr>
              <a:t> </a:t>
            </a:r>
            <a:r>
              <a:rPr sz="2300" spc="-20" dirty="0">
                <a:latin typeface="Calibri"/>
                <a:cs typeface="Calibri"/>
              </a:rPr>
              <a:t>have </a:t>
            </a:r>
            <a:r>
              <a:rPr sz="2300" dirty="0">
                <a:latin typeface="Calibri"/>
                <a:cs typeface="Calibri"/>
              </a:rPr>
              <a:t>at</a:t>
            </a:r>
            <a:r>
              <a:rPr sz="2300" spc="-30" dirty="0">
                <a:latin typeface="Calibri"/>
                <a:cs typeface="Calibri"/>
              </a:rPr>
              <a:t> </a:t>
            </a:r>
            <a:r>
              <a:rPr sz="2300" dirty="0">
                <a:latin typeface="Calibri"/>
                <a:cs typeface="Calibri"/>
              </a:rPr>
              <a:t>least</a:t>
            </a:r>
            <a:r>
              <a:rPr sz="2300" spc="-20" dirty="0">
                <a:latin typeface="Calibri"/>
                <a:cs typeface="Calibri"/>
              </a:rPr>
              <a:t> </a:t>
            </a:r>
            <a:r>
              <a:rPr sz="2300" dirty="0">
                <a:latin typeface="Calibri"/>
                <a:cs typeface="Calibri"/>
              </a:rPr>
              <a:t>$3M in</a:t>
            </a:r>
            <a:r>
              <a:rPr sz="2300" spc="-15" dirty="0">
                <a:latin typeface="Calibri"/>
                <a:cs typeface="Calibri"/>
              </a:rPr>
              <a:t> </a:t>
            </a:r>
            <a:r>
              <a:rPr sz="2300" dirty="0">
                <a:latin typeface="Calibri"/>
                <a:cs typeface="Calibri"/>
              </a:rPr>
              <a:t>aggregate</a:t>
            </a:r>
            <a:r>
              <a:rPr sz="2300" spc="-25" dirty="0">
                <a:latin typeface="Calibri"/>
                <a:cs typeface="Calibri"/>
              </a:rPr>
              <a:t> </a:t>
            </a:r>
            <a:r>
              <a:rPr sz="2300" dirty="0">
                <a:latin typeface="Calibri"/>
                <a:cs typeface="Calibri"/>
              </a:rPr>
              <a:t>commercial</a:t>
            </a:r>
            <a:r>
              <a:rPr sz="2300" spc="-25" dirty="0">
                <a:latin typeface="Calibri"/>
                <a:cs typeface="Calibri"/>
              </a:rPr>
              <a:t> </a:t>
            </a:r>
            <a:r>
              <a:rPr sz="2300" dirty="0">
                <a:latin typeface="Calibri"/>
                <a:cs typeface="Calibri"/>
              </a:rPr>
              <a:t>auto</a:t>
            </a:r>
            <a:r>
              <a:rPr sz="2300" spc="-10" dirty="0">
                <a:latin typeface="Calibri"/>
                <a:cs typeface="Calibri"/>
              </a:rPr>
              <a:t> </a:t>
            </a:r>
            <a:r>
              <a:rPr sz="2300" spc="-25" dirty="0">
                <a:latin typeface="Calibri"/>
                <a:cs typeface="Calibri"/>
              </a:rPr>
              <a:t>for </a:t>
            </a:r>
            <a:r>
              <a:rPr sz="2300" dirty="0">
                <a:latin typeface="Calibri"/>
                <a:cs typeface="Calibri"/>
              </a:rPr>
              <a:t>each</a:t>
            </a:r>
            <a:r>
              <a:rPr sz="2300" spc="-20" dirty="0">
                <a:latin typeface="Calibri"/>
                <a:cs typeface="Calibri"/>
              </a:rPr>
              <a:t> </a:t>
            </a:r>
            <a:r>
              <a:rPr sz="2300" spc="-10" dirty="0">
                <a:latin typeface="Calibri"/>
                <a:cs typeface="Calibri"/>
              </a:rPr>
              <a:t>occurrence)</a:t>
            </a:r>
            <a:endParaRPr sz="2300">
              <a:latin typeface="Calibri"/>
              <a:cs typeface="Calibri"/>
            </a:endParaRPr>
          </a:p>
        </p:txBody>
      </p:sp>
      <p:sp>
        <p:nvSpPr>
          <p:cNvPr id="9" name="object 9"/>
          <p:cNvSpPr txBox="1"/>
          <p:nvPr/>
        </p:nvSpPr>
        <p:spPr>
          <a:xfrm>
            <a:off x="3600585" y="8130216"/>
            <a:ext cx="5633720" cy="1081405"/>
          </a:xfrm>
          <a:prstGeom prst="rect">
            <a:avLst/>
          </a:prstGeom>
        </p:spPr>
        <p:txBody>
          <a:bodyPr vert="horz" wrap="square" lIns="0" tIns="13970" rIns="0" bIns="0" rtlCol="0">
            <a:spAutoFit/>
          </a:bodyPr>
          <a:lstStyle/>
          <a:p>
            <a:pPr marL="12700" marR="5080" indent="46990">
              <a:lnSpc>
                <a:spcPct val="100000"/>
              </a:lnSpc>
              <a:spcBef>
                <a:spcPts val="110"/>
              </a:spcBef>
            </a:pPr>
            <a:r>
              <a:rPr sz="2300" b="1" dirty="0">
                <a:latin typeface="Calibri"/>
                <a:cs typeface="Calibri"/>
              </a:rPr>
              <a:t>ENACTED</a:t>
            </a:r>
            <a:r>
              <a:rPr sz="2300" b="1" spc="-20" dirty="0">
                <a:latin typeface="Calibri"/>
                <a:cs typeface="Calibri"/>
              </a:rPr>
              <a:t> </a:t>
            </a:r>
            <a:r>
              <a:rPr sz="2300" dirty="0">
                <a:latin typeface="Calibri"/>
                <a:cs typeface="Calibri"/>
              </a:rPr>
              <a:t>SB</a:t>
            </a:r>
            <a:r>
              <a:rPr sz="2300" spc="-10" dirty="0">
                <a:latin typeface="Calibri"/>
                <a:cs typeface="Calibri"/>
              </a:rPr>
              <a:t> </a:t>
            </a:r>
            <a:r>
              <a:rPr sz="2300" dirty="0">
                <a:latin typeface="Calibri"/>
                <a:cs typeface="Calibri"/>
              </a:rPr>
              <a:t>850 (amends</a:t>
            </a:r>
            <a:r>
              <a:rPr sz="2300" spc="-5" dirty="0">
                <a:latin typeface="Calibri"/>
                <a:cs typeface="Calibri"/>
              </a:rPr>
              <a:t> </a:t>
            </a:r>
            <a:r>
              <a:rPr sz="2300" dirty="0">
                <a:latin typeface="Calibri"/>
                <a:cs typeface="Calibri"/>
              </a:rPr>
              <a:t>existing</a:t>
            </a:r>
            <a:r>
              <a:rPr sz="2300" spc="-20" dirty="0">
                <a:latin typeface="Calibri"/>
                <a:cs typeface="Calibri"/>
              </a:rPr>
              <a:t> </a:t>
            </a:r>
            <a:r>
              <a:rPr sz="2300" dirty="0">
                <a:latin typeface="Calibri"/>
                <a:cs typeface="Calibri"/>
              </a:rPr>
              <a:t>state</a:t>
            </a:r>
            <a:r>
              <a:rPr sz="2300" spc="-15" dirty="0">
                <a:latin typeface="Calibri"/>
                <a:cs typeface="Calibri"/>
              </a:rPr>
              <a:t> </a:t>
            </a:r>
            <a:r>
              <a:rPr sz="2300" dirty="0">
                <a:latin typeface="Calibri"/>
                <a:cs typeface="Calibri"/>
              </a:rPr>
              <a:t>law</a:t>
            </a:r>
            <a:r>
              <a:rPr sz="2300" spc="-15" dirty="0">
                <a:latin typeface="Calibri"/>
                <a:cs typeface="Calibri"/>
              </a:rPr>
              <a:t> </a:t>
            </a:r>
            <a:r>
              <a:rPr sz="2300" spc="-25" dirty="0">
                <a:latin typeface="Calibri"/>
                <a:cs typeface="Calibri"/>
              </a:rPr>
              <a:t>to </a:t>
            </a:r>
            <a:r>
              <a:rPr sz="2300" dirty="0">
                <a:latin typeface="Calibri"/>
                <a:cs typeface="Calibri"/>
              </a:rPr>
              <a:t>further</a:t>
            </a:r>
            <a:r>
              <a:rPr sz="2300" spc="-35" dirty="0">
                <a:latin typeface="Calibri"/>
                <a:cs typeface="Calibri"/>
              </a:rPr>
              <a:t> </a:t>
            </a:r>
            <a:r>
              <a:rPr sz="2300" dirty="0">
                <a:latin typeface="Calibri"/>
                <a:cs typeface="Calibri"/>
              </a:rPr>
              <a:t>reform</a:t>
            </a:r>
            <a:r>
              <a:rPr sz="2300" spc="-30" dirty="0">
                <a:latin typeface="Calibri"/>
                <a:cs typeface="Calibri"/>
              </a:rPr>
              <a:t> </a:t>
            </a:r>
            <a:r>
              <a:rPr sz="2300" dirty="0">
                <a:latin typeface="Calibri"/>
                <a:cs typeface="Calibri"/>
              </a:rPr>
              <a:t>third</a:t>
            </a:r>
            <a:r>
              <a:rPr sz="2300" spc="-20" dirty="0">
                <a:latin typeface="Calibri"/>
                <a:cs typeface="Calibri"/>
              </a:rPr>
              <a:t> </a:t>
            </a:r>
            <a:r>
              <a:rPr sz="2300" dirty="0">
                <a:latin typeface="Calibri"/>
                <a:cs typeface="Calibri"/>
              </a:rPr>
              <a:t>party</a:t>
            </a:r>
            <a:r>
              <a:rPr sz="2300" spc="-25" dirty="0">
                <a:latin typeface="Calibri"/>
                <a:cs typeface="Calibri"/>
              </a:rPr>
              <a:t> </a:t>
            </a:r>
            <a:r>
              <a:rPr sz="2300" dirty="0">
                <a:latin typeface="Calibri"/>
                <a:cs typeface="Calibri"/>
              </a:rPr>
              <a:t>litigation</a:t>
            </a:r>
            <a:r>
              <a:rPr sz="2300" spc="-25" dirty="0">
                <a:latin typeface="Calibri"/>
                <a:cs typeface="Calibri"/>
              </a:rPr>
              <a:t> </a:t>
            </a:r>
            <a:r>
              <a:rPr sz="2300" spc="-10" dirty="0">
                <a:latin typeface="Calibri"/>
                <a:cs typeface="Calibri"/>
              </a:rPr>
              <a:t>financing abuses)</a:t>
            </a:r>
            <a:endParaRPr sz="2300">
              <a:latin typeface="Calibri"/>
              <a:cs typeface="Calibri"/>
            </a:endParaRPr>
          </a:p>
        </p:txBody>
      </p:sp>
      <p:sp>
        <p:nvSpPr>
          <p:cNvPr id="10" name="object 10"/>
          <p:cNvSpPr txBox="1"/>
          <p:nvPr/>
        </p:nvSpPr>
        <p:spPr>
          <a:xfrm>
            <a:off x="12054446" y="3014008"/>
            <a:ext cx="6436995" cy="3906198"/>
          </a:xfrm>
          <a:prstGeom prst="rect">
            <a:avLst/>
          </a:prstGeom>
        </p:spPr>
        <p:txBody>
          <a:bodyPr vert="horz" wrap="square" lIns="0" tIns="12700" rIns="0" bIns="0" rtlCol="0">
            <a:spAutoFit/>
          </a:bodyPr>
          <a:lstStyle/>
          <a:p>
            <a:pPr marL="12700" marR="5080" indent="46990">
              <a:lnSpc>
                <a:spcPct val="100400"/>
              </a:lnSpc>
              <a:spcBef>
                <a:spcPts val="100"/>
              </a:spcBef>
            </a:pPr>
            <a:r>
              <a:rPr sz="2300" b="1" dirty="0">
                <a:latin typeface="Calibri"/>
                <a:cs typeface="Calibri"/>
              </a:rPr>
              <a:t>PASSED</a:t>
            </a:r>
            <a:r>
              <a:rPr sz="2300" b="1" spc="-35" dirty="0">
                <a:latin typeface="Calibri"/>
                <a:cs typeface="Calibri"/>
              </a:rPr>
              <a:t> </a:t>
            </a:r>
            <a:r>
              <a:rPr sz="2300" dirty="0">
                <a:latin typeface="Calibri"/>
                <a:cs typeface="Calibri"/>
              </a:rPr>
              <a:t>SB</a:t>
            </a:r>
            <a:r>
              <a:rPr sz="2300" spc="-10" dirty="0">
                <a:latin typeface="Calibri"/>
                <a:cs typeface="Calibri"/>
              </a:rPr>
              <a:t> </a:t>
            </a:r>
            <a:r>
              <a:rPr sz="2300" dirty="0">
                <a:latin typeface="Calibri"/>
                <a:cs typeface="Calibri"/>
              </a:rPr>
              <a:t>426 (repealing</a:t>
            </a:r>
            <a:r>
              <a:rPr sz="2300" spc="-10" dirty="0">
                <a:latin typeface="Calibri"/>
                <a:cs typeface="Calibri"/>
              </a:rPr>
              <a:t> </a:t>
            </a:r>
            <a:r>
              <a:rPr sz="2300" dirty="0">
                <a:latin typeface="Calibri"/>
                <a:cs typeface="Calibri"/>
              </a:rPr>
              <a:t>the</a:t>
            </a:r>
            <a:r>
              <a:rPr sz="2300" spc="-25" dirty="0">
                <a:latin typeface="Calibri"/>
                <a:cs typeface="Calibri"/>
              </a:rPr>
              <a:t> </a:t>
            </a:r>
            <a:r>
              <a:rPr sz="2300" dirty="0">
                <a:latin typeface="Calibri"/>
                <a:cs typeface="Calibri"/>
              </a:rPr>
              <a:t>direct</a:t>
            </a:r>
            <a:r>
              <a:rPr sz="2300" spc="-10" dirty="0">
                <a:latin typeface="Calibri"/>
                <a:cs typeface="Calibri"/>
              </a:rPr>
              <a:t> </a:t>
            </a:r>
            <a:r>
              <a:rPr sz="2300" dirty="0">
                <a:latin typeface="Calibri"/>
                <a:cs typeface="Calibri"/>
              </a:rPr>
              <a:t>action</a:t>
            </a:r>
            <a:r>
              <a:rPr sz="2300" spc="-5" dirty="0">
                <a:latin typeface="Calibri"/>
                <a:cs typeface="Calibri"/>
              </a:rPr>
              <a:t> </a:t>
            </a:r>
            <a:r>
              <a:rPr sz="2300" spc="-10" dirty="0">
                <a:latin typeface="Calibri"/>
                <a:cs typeface="Calibri"/>
              </a:rPr>
              <a:t>statute </a:t>
            </a:r>
            <a:r>
              <a:rPr sz="2300" dirty="0">
                <a:latin typeface="Calibri"/>
                <a:cs typeface="Calibri"/>
              </a:rPr>
              <a:t>unless</a:t>
            </a:r>
            <a:r>
              <a:rPr sz="2300" spc="-20" dirty="0">
                <a:latin typeface="Calibri"/>
                <a:cs typeface="Calibri"/>
              </a:rPr>
              <a:t> </a:t>
            </a:r>
            <a:r>
              <a:rPr sz="2300" dirty="0">
                <a:latin typeface="Calibri"/>
                <a:cs typeface="Calibri"/>
              </a:rPr>
              <a:t>the</a:t>
            </a:r>
            <a:r>
              <a:rPr sz="2300" spc="-10" dirty="0">
                <a:latin typeface="Calibri"/>
                <a:cs typeface="Calibri"/>
              </a:rPr>
              <a:t> </a:t>
            </a:r>
            <a:r>
              <a:rPr sz="2300" dirty="0">
                <a:latin typeface="Calibri"/>
                <a:cs typeface="Calibri"/>
              </a:rPr>
              <a:t>motor</a:t>
            </a:r>
            <a:r>
              <a:rPr sz="2300" spc="-15" dirty="0">
                <a:latin typeface="Calibri"/>
                <a:cs typeface="Calibri"/>
              </a:rPr>
              <a:t> </a:t>
            </a:r>
            <a:r>
              <a:rPr sz="2300" dirty="0">
                <a:latin typeface="Calibri"/>
                <a:cs typeface="Calibri"/>
              </a:rPr>
              <a:t>carrier</a:t>
            </a:r>
            <a:r>
              <a:rPr sz="2300" spc="-25" dirty="0">
                <a:latin typeface="Calibri"/>
                <a:cs typeface="Calibri"/>
              </a:rPr>
              <a:t> </a:t>
            </a:r>
            <a:r>
              <a:rPr sz="2300" dirty="0">
                <a:latin typeface="Calibri"/>
                <a:cs typeface="Calibri"/>
              </a:rPr>
              <a:t>is</a:t>
            </a:r>
            <a:r>
              <a:rPr sz="2300" spc="-15" dirty="0">
                <a:latin typeface="Calibri"/>
                <a:cs typeface="Calibri"/>
              </a:rPr>
              <a:t> </a:t>
            </a:r>
            <a:r>
              <a:rPr sz="2300" dirty="0">
                <a:latin typeface="Calibri"/>
                <a:cs typeface="Calibri"/>
              </a:rPr>
              <a:t>insolvent</a:t>
            </a:r>
            <a:r>
              <a:rPr sz="2300" spc="-15" dirty="0">
                <a:latin typeface="Calibri"/>
                <a:cs typeface="Calibri"/>
              </a:rPr>
              <a:t> </a:t>
            </a:r>
            <a:r>
              <a:rPr sz="2300" dirty="0">
                <a:latin typeface="Calibri"/>
                <a:cs typeface="Calibri"/>
              </a:rPr>
              <a:t>or</a:t>
            </a:r>
            <a:r>
              <a:rPr sz="2300" spc="-15" dirty="0">
                <a:latin typeface="Calibri"/>
                <a:cs typeface="Calibri"/>
              </a:rPr>
              <a:t> </a:t>
            </a:r>
            <a:r>
              <a:rPr sz="2300" dirty="0">
                <a:latin typeface="Calibri"/>
                <a:cs typeface="Calibri"/>
              </a:rPr>
              <a:t>bankrupt </a:t>
            </a:r>
            <a:r>
              <a:rPr sz="2300" spc="-25" dirty="0">
                <a:latin typeface="Calibri"/>
                <a:cs typeface="Calibri"/>
              </a:rPr>
              <a:t>or </a:t>
            </a:r>
            <a:r>
              <a:rPr sz="2300" dirty="0">
                <a:latin typeface="Calibri"/>
                <a:cs typeface="Calibri"/>
              </a:rPr>
              <a:t>personal</a:t>
            </a:r>
            <a:r>
              <a:rPr sz="2300" spc="-35" dirty="0">
                <a:latin typeface="Calibri"/>
                <a:cs typeface="Calibri"/>
              </a:rPr>
              <a:t> </a:t>
            </a:r>
            <a:r>
              <a:rPr sz="2300" dirty="0">
                <a:latin typeface="Calibri"/>
                <a:cs typeface="Calibri"/>
              </a:rPr>
              <a:t>service</a:t>
            </a:r>
            <a:r>
              <a:rPr sz="2300" spc="-25" dirty="0">
                <a:latin typeface="Calibri"/>
                <a:cs typeface="Calibri"/>
              </a:rPr>
              <a:t> </a:t>
            </a:r>
            <a:r>
              <a:rPr sz="2300" dirty="0">
                <a:latin typeface="Calibri"/>
                <a:cs typeface="Calibri"/>
              </a:rPr>
              <a:t>cannot</a:t>
            </a:r>
            <a:r>
              <a:rPr sz="2300" spc="-5" dirty="0">
                <a:latin typeface="Calibri"/>
                <a:cs typeface="Calibri"/>
              </a:rPr>
              <a:t> </a:t>
            </a:r>
            <a:r>
              <a:rPr sz="2300" dirty="0">
                <a:latin typeface="Calibri"/>
                <a:cs typeface="Calibri"/>
              </a:rPr>
              <a:t>be</a:t>
            </a:r>
            <a:r>
              <a:rPr sz="2300" spc="-15" dirty="0">
                <a:latin typeface="Calibri"/>
                <a:cs typeface="Calibri"/>
              </a:rPr>
              <a:t> </a:t>
            </a:r>
            <a:r>
              <a:rPr sz="2300" dirty="0">
                <a:latin typeface="Calibri"/>
                <a:cs typeface="Calibri"/>
              </a:rPr>
              <a:t>perfected</a:t>
            </a:r>
            <a:r>
              <a:rPr sz="2300" spc="-20" dirty="0">
                <a:latin typeface="Calibri"/>
                <a:cs typeface="Calibri"/>
              </a:rPr>
              <a:t> </a:t>
            </a:r>
            <a:r>
              <a:rPr sz="2300" dirty="0">
                <a:latin typeface="Calibri"/>
                <a:cs typeface="Calibri"/>
              </a:rPr>
              <a:t>on</a:t>
            </a:r>
            <a:r>
              <a:rPr sz="2300" spc="-10" dirty="0">
                <a:latin typeface="Calibri"/>
                <a:cs typeface="Calibri"/>
              </a:rPr>
              <a:t> </a:t>
            </a:r>
            <a:r>
              <a:rPr sz="2300" dirty="0">
                <a:latin typeface="Calibri"/>
                <a:cs typeface="Calibri"/>
              </a:rPr>
              <a:t>driver</a:t>
            </a:r>
            <a:r>
              <a:rPr sz="2300" spc="-20" dirty="0">
                <a:latin typeface="Calibri"/>
                <a:cs typeface="Calibri"/>
              </a:rPr>
              <a:t> </a:t>
            </a:r>
            <a:r>
              <a:rPr sz="2300" spc="-25" dirty="0">
                <a:latin typeface="Calibri"/>
                <a:cs typeface="Calibri"/>
              </a:rPr>
              <a:t>or </a:t>
            </a:r>
            <a:r>
              <a:rPr sz="2300" dirty="0">
                <a:latin typeface="Calibri"/>
                <a:cs typeface="Calibri"/>
              </a:rPr>
              <a:t>motor</a:t>
            </a:r>
            <a:r>
              <a:rPr sz="2300" spc="-15" dirty="0">
                <a:latin typeface="Calibri"/>
                <a:cs typeface="Calibri"/>
              </a:rPr>
              <a:t> </a:t>
            </a:r>
            <a:r>
              <a:rPr sz="2300" dirty="0">
                <a:latin typeface="Calibri"/>
                <a:cs typeface="Calibri"/>
              </a:rPr>
              <a:t>carrier)</a:t>
            </a:r>
            <a:r>
              <a:rPr sz="2300" spc="-20" dirty="0">
                <a:latin typeface="Calibri"/>
                <a:cs typeface="Calibri"/>
              </a:rPr>
              <a:t> </a:t>
            </a:r>
            <a:r>
              <a:rPr sz="2300" u="sng" dirty="0">
                <a:uFill>
                  <a:solidFill>
                    <a:srgbClr val="000000"/>
                  </a:solidFill>
                </a:uFill>
                <a:latin typeface="Calibri"/>
                <a:cs typeface="Calibri"/>
              </a:rPr>
              <a:t>and</a:t>
            </a:r>
            <a:r>
              <a:rPr sz="2300" dirty="0">
                <a:latin typeface="Calibri"/>
                <a:cs typeface="Calibri"/>
              </a:rPr>
              <a:t> HB</a:t>
            </a:r>
            <a:r>
              <a:rPr sz="2300" spc="-5" dirty="0">
                <a:latin typeface="Calibri"/>
                <a:cs typeface="Calibri"/>
              </a:rPr>
              <a:t> </a:t>
            </a:r>
            <a:r>
              <a:rPr sz="2300" dirty="0">
                <a:latin typeface="Calibri"/>
                <a:cs typeface="Calibri"/>
              </a:rPr>
              <a:t>1114</a:t>
            </a:r>
            <a:r>
              <a:rPr sz="2300" spc="5" dirty="0">
                <a:latin typeface="Calibri"/>
                <a:cs typeface="Calibri"/>
              </a:rPr>
              <a:t> </a:t>
            </a:r>
            <a:r>
              <a:rPr sz="2300" dirty="0">
                <a:latin typeface="Calibri"/>
                <a:cs typeface="Calibri"/>
              </a:rPr>
              <a:t>(referred</a:t>
            </a:r>
            <a:r>
              <a:rPr sz="2300" spc="-15" dirty="0">
                <a:latin typeface="Calibri"/>
                <a:cs typeface="Calibri"/>
              </a:rPr>
              <a:t> </a:t>
            </a:r>
            <a:r>
              <a:rPr sz="2300" dirty="0">
                <a:latin typeface="Calibri"/>
                <a:cs typeface="Calibri"/>
              </a:rPr>
              <a:t>to</a:t>
            </a:r>
            <a:r>
              <a:rPr sz="2300" spc="-5" dirty="0">
                <a:latin typeface="Calibri"/>
                <a:cs typeface="Calibri"/>
              </a:rPr>
              <a:t> </a:t>
            </a:r>
            <a:r>
              <a:rPr sz="2300" dirty="0">
                <a:latin typeface="Calibri"/>
                <a:cs typeface="Calibri"/>
              </a:rPr>
              <a:t>as</a:t>
            </a:r>
            <a:r>
              <a:rPr sz="2300" spc="-10" dirty="0">
                <a:latin typeface="Calibri"/>
                <a:cs typeface="Calibri"/>
              </a:rPr>
              <a:t> </a:t>
            </a:r>
            <a:r>
              <a:rPr sz="2300" dirty="0">
                <a:latin typeface="Calibri"/>
                <a:cs typeface="Calibri"/>
              </a:rPr>
              <a:t>the</a:t>
            </a:r>
            <a:r>
              <a:rPr sz="2300" spc="-5" dirty="0">
                <a:latin typeface="Calibri"/>
                <a:cs typeface="Calibri"/>
              </a:rPr>
              <a:t> </a:t>
            </a:r>
            <a:r>
              <a:rPr sz="2300" spc="-20" dirty="0">
                <a:latin typeface="Calibri"/>
                <a:cs typeface="Calibri"/>
              </a:rPr>
              <a:t>Data </a:t>
            </a:r>
            <a:r>
              <a:rPr sz="2300" dirty="0">
                <a:latin typeface="Calibri"/>
                <a:cs typeface="Calibri"/>
              </a:rPr>
              <a:t>Analysis</a:t>
            </a:r>
            <a:r>
              <a:rPr sz="2300" spc="-25" dirty="0">
                <a:latin typeface="Calibri"/>
                <a:cs typeface="Calibri"/>
              </a:rPr>
              <a:t> </a:t>
            </a:r>
            <a:r>
              <a:rPr sz="2300" dirty="0">
                <a:latin typeface="Calibri"/>
                <a:cs typeface="Calibri"/>
              </a:rPr>
              <a:t>for</a:t>
            </a:r>
            <a:r>
              <a:rPr sz="2300" spc="-10" dirty="0">
                <a:latin typeface="Calibri"/>
                <a:cs typeface="Calibri"/>
              </a:rPr>
              <a:t> </a:t>
            </a:r>
            <a:r>
              <a:rPr sz="2300" dirty="0">
                <a:latin typeface="Calibri"/>
                <a:cs typeface="Calibri"/>
              </a:rPr>
              <a:t>Tort</a:t>
            </a:r>
            <a:r>
              <a:rPr sz="2300" spc="-15" dirty="0">
                <a:latin typeface="Calibri"/>
                <a:cs typeface="Calibri"/>
              </a:rPr>
              <a:t> </a:t>
            </a:r>
            <a:r>
              <a:rPr sz="2300" dirty="0">
                <a:latin typeface="Calibri"/>
                <a:cs typeface="Calibri"/>
              </a:rPr>
              <a:t>Reform</a:t>
            </a:r>
            <a:r>
              <a:rPr sz="2300" spc="-25" dirty="0">
                <a:latin typeface="Calibri"/>
                <a:cs typeface="Calibri"/>
              </a:rPr>
              <a:t> </a:t>
            </a:r>
            <a:r>
              <a:rPr sz="2300" dirty="0">
                <a:latin typeface="Calibri"/>
                <a:cs typeface="Calibri"/>
              </a:rPr>
              <a:t>Act</a:t>
            </a:r>
            <a:r>
              <a:rPr sz="2300" spc="-5" dirty="0">
                <a:latin typeface="Calibri"/>
                <a:cs typeface="Calibri"/>
              </a:rPr>
              <a:t> </a:t>
            </a:r>
            <a:r>
              <a:rPr sz="2300" dirty="0">
                <a:latin typeface="Calibri"/>
                <a:cs typeface="Calibri"/>
              </a:rPr>
              <a:t>(it</a:t>
            </a:r>
            <a:r>
              <a:rPr sz="2300" spc="-10" dirty="0">
                <a:latin typeface="Calibri"/>
                <a:cs typeface="Calibri"/>
              </a:rPr>
              <a:t> </a:t>
            </a:r>
            <a:r>
              <a:rPr sz="2300" dirty="0">
                <a:latin typeface="Calibri"/>
                <a:cs typeface="Calibri"/>
              </a:rPr>
              <a:t>will</a:t>
            </a:r>
            <a:r>
              <a:rPr sz="2300" spc="-25" dirty="0">
                <a:latin typeface="Calibri"/>
                <a:cs typeface="Calibri"/>
              </a:rPr>
              <a:t> </a:t>
            </a:r>
            <a:r>
              <a:rPr sz="2300" dirty="0">
                <a:latin typeface="Calibri"/>
                <a:cs typeface="Calibri"/>
              </a:rPr>
              <a:t>require</a:t>
            </a:r>
            <a:r>
              <a:rPr sz="2300" spc="-15" dirty="0">
                <a:latin typeface="Calibri"/>
                <a:cs typeface="Calibri"/>
              </a:rPr>
              <a:t> </a:t>
            </a:r>
            <a:r>
              <a:rPr sz="2300" spc="-10" dirty="0">
                <a:latin typeface="Calibri"/>
                <a:cs typeface="Calibri"/>
              </a:rPr>
              <a:t>insurance </a:t>
            </a:r>
            <a:r>
              <a:rPr sz="2300" dirty="0">
                <a:latin typeface="Calibri"/>
                <a:cs typeface="Calibri"/>
              </a:rPr>
              <a:t>companies</a:t>
            </a:r>
            <a:r>
              <a:rPr sz="2300" spc="-25" dirty="0">
                <a:latin typeface="Calibri"/>
                <a:cs typeface="Calibri"/>
              </a:rPr>
              <a:t> </a:t>
            </a:r>
            <a:r>
              <a:rPr sz="2300" dirty="0">
                <a:latin typeface="Calibri"/>
                <a:cs typeface="Calibri"/>
              </a:rPr>
              <a:t>to</a:t>
            </a:r>
            <a:r>
              <a:rPr sz="2300" spc="-15" dirty="0">
                <a:latin typeface="Calibri"/>
                <a:cs typeface="Calibri"/>
              </a:rPr>
              <a:t> </a:t>
            </a:r>
            <a:r>
              <a:rPr sz="2300" dirty="0">
                <a:latin typeface="Calibri"/>
                <a:cs typeface="Calibri"/>
              </a:rPr>
              <a:t>disclosure</a:t>
            </a:r>
            <a:r>
              <a:rPr sz="2300" spc="-20" dirty="0">
                <a:latin typeface="Calibri"/>
                <a:cs typeface="Calibri"/>
              </a:rPr>
              <a:t> </a:t>
            </a:r>
            <a:r>
              <a:rPr sz="2300" dirty="0">
                <a:latin typeface="Calibri"/>
                <a:cs typeface="Calibri"/>
              </a:rPr>
              <a:t>certain</a:t>
            </a:r>
            <a:r>
              <a:rPr sz="2300" spc="-25" dirty="0">
                <a:latin typeface="Calibri"/>
                <a:cs typeface="Calibri"/>
              </a:rPr>
              <a:t> </a:t>
            </a:r>
            <a:r>
              <a:rPr sz="2300" dirty="0">
                <a:latin typeface="Calibri"/>
                <a:cs typeface="Calibri"/>
              </a:rPr>
              <a:t>data</a:t>
            </a:r>
            <a:r>
              <a:rPr sz="2300" spc="-15" dirty="0">
                <a:latin typeface="Calibri"/>
                <a:cs typeface="Calibri"/>
              </a:rPr>
              <a:t> </a:t>
            </a:r>
            <a:r>
              <a:rPr sz="2300" dirty="0">
                <a:latin typeface="Calibri"/>
                <a:cs typeface="Calibri"/>
              </a:rPr>
              <a:t>around</a:t>
            </a:r>
            <a:r>
              <a:rPr sz="2300" spc="-10" dirty="0">
                <a:latin typeface="Calibri"/>
                <a:cs typeface="Calibri"/>
              </a:rPr>
              <a:t> </a:t>
            </a:r>
            <a:r>
              <a:rPr sz="2300" spc="-25" dirty="0">
                <a:latin typeface="Calibri"/>
                <a:cs typeface="Calibri"/>
              </a:rPr>
              <a:t>the </a:t>
            </a:r>
            <a:r>
              <a:rPr sz="2300" dirty="0">
                <a:latin typeface="Calibri"/>
                <a:cs typeface="Calibri"/>
              </a:rPr>
              <a:t>number</a:t>
            </a:r>
            <a:r>
              <a:rPr sz="2300" spc="-20" dirty="0">
                <a:latin typeface="Calibri"/>
                <a:cs typeface="Calibri"/>
              </a:rPr>
              <a:t> </a:t>
            </a:r>
            <a:r>
              <a:rPr sz="2300" dirty="0">
                <a:latin typeface="Calibri"/>
                <a:cs typeface="Calibri"/>
              </a:rPr>
              <a:t>of</a:t>
            </a:r>
            <a:r>
              <a:rPr sz="2300" spc="-15" dirty="0">
                <a:latin typeface="Calibri"/>
                <a:cs typeface="Calibri"/>
              </a:rPr>
              <a:t> </a:t>
            </a:r>
            <a:r>
              <a:rPr sz="2300" dirty="0">
                <a:latin typeface="Calibri"/>
                <a:cs typeface="Calibri"/>
              </a:rPr>
              <a:t>lawsuits</a:t>
            </a:r>
            <a:r>
              <a:rPr sz="2300" spc="-20" dirty="0">
                <a:latin typeface="Calibri"/>
                <a:cs typeface="Calibri"/>
              </a:rPr>
              <a:t> </a:t>
            </a:r>
            <a:r>
              <a:rPr sz="2300" dirty="0">
                <a:latin typeface="Calibri"/>
                <a:cs typeface="Calibri"/>
              </a:rPr>
              <a:t>filed,</a:t>
            </a:r>
            <a:r>
              <a:rPr sz="2300" spc="-20" dirty="0">
                <a:latin typeface="Calibri"/>
                <a:cs typeface="Calibri"/>
              </a:rPr>
              <a:t> </a:t>
            </a:r>
            <a:r>
              <a:rPr sz="2300" dirty="0">
                <a:latin typeface="Calibri"/>
                <a:cs typeface="Calibri"/>
              </a:rPr>
              <a:t>the</a:t>
            </a:r>
            <a:r>
              <a:rPr sz="2300" spc="-10" dirty="0">
                <a:latin typeface="Calibri"/>
                <a:cs typeface="Calibri"/>
              </a:rPr>
              <a:t> </a:t>
            </a:r>
            <a:r>
              <a:rPr sz="2300" dirty="0">
                <a:latin typeface="Calibri"/>
                <a:cs typeface="Calibri"/>
              </a:rPr>
              <a:t>total</a:t>
            </a:r>
            <a:r>
              <a:rPr sz="2300" spc="-30" dirty="0">
                <a:latin typeface="Calibri"/>
                <a:cs typeface="Calibri"/>
              </a:rPr>
              <a:t> </a:t>
            </a:r>
            <a:r>
              <a:rPr sz="2300" dirty="0">
                <a:latin typeface="Calibri"/>
                <a:cs typeface="Calibri"/>
              </a:rPr>
              <a:t>attorney</a:t>
            </a:r>
            <a:r>
              <a:rPr sz="2300" spc="-20" dirty="0">
                <a:latin typeface="Calibri"/>
                <a:cs typeface="Calibri"/>
              </a:rPr>
              <a:t> </a:t>
            </a:r>
            <a:r>
              <a:rPr sz="2300" dirty="0">
                <a:latin typeface="Calibri"/>
                <a:cs typeface="Calibri"/>
              </a:rPr>
              <a:t>fees</a:t>
            </a:r>
            <a:r>
              <a:rPr sz="2300" spc="-20" dirty="0">
                <a:latin typeface="Calibri"/>
                <a:cs typeface="Calibri"/>
              </a:rPr>
              <a:t> </a:t>
            </a:r>
            <a:r>
              <a:rPr sz="2300" spc="-25" dirty="0">
                <a:latin typeface="Calibri"/>
                <a:cs typeface="Calibri"/>
              </a:rPr>
              <a:t>and </a:t>
            </a:r>
            <a:r>
              <a:rPr sz="2300" dirty="0">
                <a:latin typeface="Calibri"/>
                <a:cs typeface="Calibri"/>
              </a:rPr>
              <a:t>costs</a:t>
            </a:r>
            <a:r>
              <a:rPr sz="2300" spc="-10" dirty="0">
                <a:latin typeface="Calibri"/>
                <a:cs typeface="Calibri"/>
              </a:rPr>
              <a:t> </a:t>
            </a:r>
            <a:r>
              <a:rPr sz="2300" dirty="0">
                <a:latin typeface="Calibri"/>
                <a:cs typeface="Calibri"/>
              </a:rPr>
              <a:t>paid,</a:t>
            </a:r>
            <a:r>
              <a:rPr sz="2300" spc="-5" dirty="0">
                <a:latin typeface="Calibri"/>
                <a:cs typeface="Calibri"/>
              </a:rPr>
              <a:t> </a:t>
            </a:r>
            <a:r>
              <a:rPr sz="2300" dirty="0">
                <a:latin typeface="Calibri"/>
                <a:cs typeface="Calibri"/>
              </a:rPr>
              <a:t>and</a:t>
            </a:r>
            <a:r>
              <a:rPr sz="2300" spc="-10" dirty="0">
                <a:latin typeface="Calibri"/>
                <a:cs typeface="Calibri"/>
              </a:rPr>
              <a:t> </a:t>
            </a:r>
            <a:r>
              <a:rPr sz="2300" dirty="0">
                <a:latin typeface="Calibri"/>
                <a:cs typeface="Calibri"/>
              </a:rPr>
              <a:t>the</a:t>
            </a:r>
            <a:r>
              <a:rPr sz="2300" spc="-10" dirty="0">
                <a:latin typeface="Calibri"/>
                <a:cs typeface="Calibri"/>
              </a:rPr>
              <a:t> </a:t>
            </a:r>
            <a:r>
              <a:rPr sz="2300" dirty="0">
                <a:latin typeface="Calibri"/>
                <a:cs typeface="Calibri"/>
              </a:rPr>
              <a:t>total</a:t>
            </a:r>
            <a:r>
              <a:rPr sz="2300" spc="-20" dirty="0">
                <a:latin typeface="Calibri"/>
                <a:cs typeface="Calibri"/>
              </a:rPr>
              <a:t> </a:t>
            </a:r>
            <a:r>
              <a:rPr sz="2300" dirty="0">
                <a:latin typeface="Calibri"/>
                <a:cs typeface="Calibri"/>
              </a:rPr>
              <a:t>value</a:t>
            </a:r>
            <a:r>
              <a:rPr sz="2300" spc="-20" dirty="0">
                <a:latin typeface="Calibri"/>
                <a:cs typeface="Calibri"/>
              </a:rPr>
              <a:t> </a:t>
            </a:r>
            <a:r>
              <a:rPr sz="2300" dirty="0">
                <a:latin typeface="Calibri"/>
                <a:cs typeface="Calibri"/>
              </a:rPr>
              <a:t>of</a:t>
            </a:r>
            <a:r>
              <a:rPr sz="2300" spc="-15" dirty="0">
                <a:latin typeface="Calibri"/>
                <a:cs typeface="Calibri"/>
              </a:rPr>
              <a:t> </a:t>
            </a:r>
            <a:r>
              <a:rPr sz="2300" dirty="0">
                <a:latin typeface="Calibri"/>
                <a:cs typeface="Calibri"/>
              </a:rPr>
              <a:t>the</a:t>
            </a:r>
            <a:r>
              <a:rPr sz="2300" spc="-10" dirty="0">
                <a:latin typeface="Calibri"/>
                <a:cs typeface="Calibri"/>
              </a:rPr>
              <a:t> </a:t>
            </a:r>
            <a:r>
              <a:rPr sz="2300" dirty="0">
                <a:latin typeface="Calibri"/>
                <a:cs typeface="Calibri"/>
              </a:rPr>
              <a:t>incurred</a:t>
            </a:r>
            <a:r>
              <a:rPr sz="2300" spc="-5" dirty="0">
                <a:latin typeface="Calibri"/>
                <a:cs typeface="Calibri"/>
              </a:rPr>
              <a:t> </a:t>
            </a:r>
            <a:r>
              <a:rPr sz="2300" spc="-10" dirty="0">
                <a:latin typeface="Calibri"/>
                <a:cs typeface="Calibri"/>
              </a:rPr>
              <a:t>claims))</a:t>
            </a:r>
            <a:r>
              <a:rPr lang="en-US" sz="2300" spc="-10" dirty="0">
                <a:latin typeface="Calibri"/>
                <a:cs typeface="Calibri"/>
              </a:rPr>
              <a:t> </a:t>
            </a:r>
            <a:r>
              <a:rPr lang="en-US" sz="2300" b="1" spc="-10" dirty="0">
                <a:latin typeface="Calibri"/>
                <a:cs typeface="Calibri"/>
              </a:rPr>
              <a:t>Gov. Kemp’s signed HB 1114 </a:t>
            </a:r>
            <a:r>
              <a:rPr lang="en-US" sz="2300" spc="-10" dirty="0">
                <a:latin typeface="Calibri"/>
                <a:cs typeface="Calibri"/>
              </a:rPr>
              <a:t>into law on 4/22/2024, </a:t>
            </a:r>
            <a:r>
              <a:rPr lang="en-US" sz="2300" spc="-10" dirty="0">
                <a:latin typeface="Calibri" panose="020F0502020204030204" pitchFamily="34" charset="0"/>
                <a:ea typeface="Calibri" panose="020F0502020204030204" pitchFamily="34" charset="0"/>
                <a:cs typeface="Calibri" panose="020F0502020204030204" pitchFamily="34" charset="0"/>
              </a:rPr>
              <a:t>while </a:t>
            </a:r>
            <a:r>
              <a:rPr lang="en-US" sz="2300" b="1" spc="-10" dirty="0">
                <a:latin typeface="Calibri" panose="020F0502020204030204" pitchFamily="34" charset="0"/>
                <a:ea typeface="Calibri" panose="020F0502020204030204" pitchFamily="34" charset="0"/>
                <a:cs typeface="Calibri" panose="020F0502020204030204" pitchFamily="34" charset="0"/>
              </a:rPr>
              <a:t>SB 426 remains </a:t>
            </a:r>
            <a:r>
              <a:rPr lang="en-US" sz="2300" b="1" spc="-10">
                <a:latin typeface="Calibri" panose="020F0502020204030204" pitchFamily="34" charset="0"/>
                <a:ea typeface="Calibri" panose="020F0502020204030204" pitchFamily="34" charset="0"/>
                <a:cs typeface="Calibri" panose="020F0502020204030204" pitchFamily="34" charset="0"/>
              </a:rPr>
              <a:t>on his </a:t>
            </a:r>
            <a:r>
              <a:rPr lang="en-US" sz="2300" b="1">
                <a:latin typeface="Calibri" panose="020F0502020204030204" pitchFamily="34" charset="0"/>
                <a:ea typeface="Calibri" panose="020F0502020204030204" pitchFamily="34" charset="0"/>
                <a:cs typeface="Calibri" panose="020F0502020204030204" pitchFamily="34" charset="0"/>
              </a:rPr>
              <a:t>desk,</a:t>
            </a:r>
            <a:r>
              <a:rPr lang="en-US" sz="2300">
                <a:latin typeface="Calibri" panose="020F0502020204030204" pitchFamily="34" charset="0"/>
                <a:ea typeface="Calibri" panose="020F0502020204030204" pitchFamily="34" charset="0"/>
                <a:cs typeface="Calibri" panose="020F0502020204030204" pitchFamily="34" charset="0"/>
              </a:rPr>
              <a:t> </a:t>
            </a:r>
            <a:r>
              <a:rPr lang="en-US" sz="2300" dirty="0">
                <a:latin typeface="Calibri" panose="020F0502020204030204" pitchFamily="34" charset="0"/>
                <a:ea typeface="Calibri" panose="020F0502020204030204" pitchFamily="34" charset="0"/>
                <a:cs typeface="Calibri" panose="020F0502020204030204" pitchFamily="34" charset="0"/>
              </a:rPr>
              <a:t>which he has until May 13, 2024 </a:t>
            </a:r>
            <a:r>
              <a:rPr lang="en-US" sz="2300" spc="-10" dirty="0">
                <a:latin typeface="Calibri" panose="020F0502020204030204" pitchFamily="34" charset="0"/>
                <a:ea typeface="Calibri" panose="020F0502020204030204" pitchFamily="34" charset="0"/>
                <a:cs typeface="Calibri" panose="020F0502020204030204" pitchFamily="34" charset="0"/>
              </a:rPr>
              <a:t>to sign.</a:t>
            </a:r>
            <a:endParaRPr sz="2300" dirty="0">
              <a:latin typeface="Calibri" panose="020F0502020204030204" pitchFamily="34" charset="0"/>
              <a:ea typeface="Calibri" panose="020F0502020204030204" pitchFamily="34" charset="0"/>
              <a:cs typeface="Calibri" panose="020F0502020204030204" pitchFamily="34" charset="0"/>
            </a:endParaRPr>
          </a:p>
        </p:txBody>
      </p:sp>
      <p:sp>
        <p:nvSpPr>
          <p:cNvPr id="11" name="object 11"/>
          <p:cNvSpPr txBox="1"/>
          <p:nvPr/>
        </p:nvSpPr>
        <p:spPr>
          <a:xfrm>
            <a:off x="12041204" y="6885933"/>
            <a:ext cx="6626225" cy="1784985"/>
          </a:xfrm>
          <a:prstGeom prst="rect">
            <a:avLst/>
          </a:prstGeom>
        </p:spPr>
        <p:txBody>
          <a:bodyPr vert="horz" wrap="square" lIns="0" tIns="13970" rIns="0" bIns="0" rtlCol="0">
            <a:spAutoFit/>
          </a:bodyPr>
          <a:lstStyle/>
          <a:p>
            <a:pPr marL="12700" marR="5080" indent="46990">
              <a:lnSpc>
                <a:spcPct val="100000"/>
              </a:lnSpc>
              <a:spcBef>
                <a:spcPts val="110"/>
              </a:spcBef>
            </a:pPr>
            <a:r>
              <a:rPr sz="2300" b="1" dirty="0">
                <a:latin typeface="Calibri"/>
                <a:cs typeface="Calibri"/>
              </a:rPr>
              <a:t>PASSED</a:t>
            </a:r>
            <a:r>
              <a:rPr sz="2300" b="1" spc="-30" dirty="0">
                <a:latin typeface="Calibri"/>
                <a:cs typeface="Calibri"/>
              </a:rPr>
              <a:t> </a:t>
            </a:r>
            <a:r>
              <a:rPr sz="2300" dirty="0">
                <a:latin typeface="Calibri"/>
                <a:cs typeface="Calibri"/>
              </a:rPr>
              <a:t>SB</a:t>
            </a:r>
            <a:r>
              <a:rPr sz="2300" spc="-5" dirty="0">
                <a:latin typeface="Calibri"/>
                <a:cs typeface="Calibri"/>
              </a:rPr>
              <a:t> </a:t>
            </a:r>
            <a:r>
              <a:rPr sz="2300" dirty="0">
                <a:latin typeface="Calibri"/>
                <a:cs typeface="Calibri"/>
              </a:rPr>
              <a:t>613</a:t>
            </a:r>
            <a:r>
              <a:rPr sz="2300" spc="5" dirty="0">
                <a:latin typeface="Calibri"/>
                <a:cs typeface="Calibri"/>
              </a:rPr>
              <a:t> </a:t>
            </a:r>
            <a:r>
              <a:rPr sz="2300" dirty="0">
                <a:latin typeface="Calibri"/>
                <a:cs typeface="Calibri"/>
              </a:rPr>
              <a:t>(in</a:t>
            </a:r>
            <a:r>
              <a:rPr sz="2300" spc="-5" dirty="0">
                <a:latin typeface="Calibri"/>
                <a:cs typeface="Calibri"/>
              </a:rPr>
              <a:t> </a:t>
            </a:r>
            <a:r>
              <a:rPr sz="2300" dirty="0">
                <a:latin typeface="Calibri"/>
                <a:cs typeface="Calibri"/>
              </a:rPr>
              <a:t>tort</a:t>
            </a:r>
            <a:r>
              <a:rPr sz="2300" spc="-5" dirty="0">
                <a:latin typeface="Calibri"/>
                <a:cs typeface="Calibri"/>
              </a:rPr>
              <a:t> </a:t>
            </a:r>
            <a:r>
              <a:rPr sz="2300" dirty="0">
                <a:latin typeface="Calibri"/>
                <a:cs typeface="Calibri"/>
              </a:rPr>
              <a:t>litigation</a:t>
            </a:r>
            <a:r>
              <a:rPr sz="2300" spc="-15" dirty="0">
                <a:latin typeface="Calibri"/>
                <a:cs typeface="Calibri"/>
              </a:rPr>
              <a:t> </a:t>
            </a:r>
            <a:r>
              <a:rPr sz="2300" dirty="0">
                <a:latin typeface="Calibri"/>
                <a:cs typeface="Calibri"/>
              </a:rPr>
              <a:t>involving</a:t>
            </a:r>
            <a:r>
              <a:rPr sz="2300" spc="-15" dirty="0">
                <a:latin typeface="Calibri"/>
                <a:cs typeface="Calibri"/>
              </a:rPr>
              <a:t> </a:t>
            </a:r>
            <a:r>
              <a:rPr sz="2300" spc="-10" dirty="0">
                <a:latin typeface="Calibri"/>
                <a:cs typeface="Calibri"/>
              </a:rPr>
              <a:t>CMVs, </a:t>
            </a:r>
            <a:r>
              <a:rPr sz="2300" dirty="0">
                <a:latin typeface="Calibri"/>
                <a:cs typeface="Calibri"/>
              </a:rPr>
              <a:t>noneconomic</a:t>
            </a:r>
            <a:r>
              <a:rPr sz="2300" spc="-5" dirty="0">
                <a:latin typeface="Calibri"/>
                <a:cs typeface="Calibri"/>
              </a:rPr>
              <a:t> </a:t>
            </a:r>
            <a:r>
              <a:rPr sz="2300" dirty="0">
                <a:latin typeface="Calibri"/>
                <a:cs typeface="Calibri"/>
              </a:rPr>
              <a:t>damages</a:t>
            </a:r>
            <a:r>
              <a:rPr sz="2300" spc="-25" dirty="0">
                <a:latin typeface="Calibri"/>
                <a:cs typeface="Calibri"/>
              </a:rPr>
              <a:t> </a:t>
            </a:r>
            <a:r>
              <a:rPr sz="2300" dirty="0">
                <a:latin typeface="Calibri"/>
                <a:cs typeface="Calibri"/>
              </a:rPr>
              <a:t>would</a:t>
            </a:r>
            <a:r>
              <a:rPr sz="2300" spc="-15" dirty="0">
                <a:latin typeface="Calibri"/>
                <a:cs typeface="Calibri"/>
              </a:rPr>
              <a:t> </a:t>
            </a:r>
            <a:r>
              <a:rPr sz="2300" dirty="0">
                <a:latin typeface="Calibri"/>
                <a:cs typeface="Calibri"/>
              </a:rPr>
              <a:t>be</a:t>
            </a:r>
            <a:r>
              <a:rPr sz="2300" spc="-20" dirty="0">
                <a:latin typeface="Calibri"/>
                <a:cs typeface="Calibri"/>
              </a:rPr>
              <a:t> </a:t>
            </a:r>
            <a:r>
              <a:rPr sz="2300" dirty="0">
                <a:latin typeface="Calibri"/>
                <a:cs typeface="Calibri"/>
              </a:rPr>
              <a:t>capped</a:t>
            </a:r>
            <a:r>
              <a:rPr sz="2300" spc="-10" dirty="0">
                <a:latin typeface="Calibri"/>
                <a:cs typeface="Calibri"/>
              </a:rPr>
              <a:t> </a:t>
            </a:r>
            <a:r>
              <a:rPr sz="2300" dirty="0">
                <a:latin typeface="Calibri"/>
                <a:cs typeface="Calibri"/>
              </a:rPr>
              <a:t>at</a:t>
            </a:r>
            <a:r>
              <a:rPr sz="2300" spc="-15" dirty="0">
                <a:latin typeface="Calibri"/>
                <a:cs typeface="Calibri"/>
              </a:rPr>
              <a:t> </a:t>
            </a:r>
            <a:r>
              <a:rPr sz="2300" spc="-20" dirty="0">
                <a:latin typeface="Calibri"/>
                <a:cs typeface="Calibri"/>
              </a:rPr>
              <a:t>$1M, </a:t>
            </a:r>
            <a:r>
              <a:rPr sz="2300" dirty="0">
                <a:latin typeface="Calibri"/>
                <a:cs typeface="Calibri"/>
              </a:rPr>
              <a:t>provided</a:t>
            </a:r>
            <a:r>
              <a:rPr sz="2300" spc="-15" dirty="0">
                <a:latin typeface="Calibri"/>
                <a:cs typeface="Calibri"/>
              </a:rPr>
              <a:t> </a:t>
            </a:r>
            <a:r>
              <a:rPr sz="2300" dirty="0">
                <a:latin typeface="Calibri"/>
                <a:cs typeface="Calibri"/>
              </a:rPr>
              <a:t>that</a:t>
            </a:r>
            <a:r>
              <a:rPr sz="2300" spc="-5" dirty="0">
                <a:latin typeface="Calibri"/>
                <a:cs typeface="Calibri"/>
              </a:rPr>
              <a:t> </a:t>
            </a:r>
            <a:r>
              <a:rPr sz="2300" dirty="0">
                <a:latin typeface="Calibri"/>
                <a:cs typeface="Calibri"/>
              </a:rPr>
              <a:t>the</a:t>
            </a:r>
            <a:r>
              <a:rPr sz="2300" spc="-10" dirty="0">
                <a:latin typeface="Calibri"/>
                <a:cs typeface="Calibri"/>
              </a:rPr>
              <a:t> </a:t>
            </a:r>
            <a:r>
              <a:rPr sz="2300" dirty="0">
                <a:latin typeface="Calibri"/>
                <a:cs typeface="Calibri"/>
              </a:rPr>
              <a:t>driver</a:t>
            </a:r>
            <a:r>
              <a:rPr sz="2300" spc="-20" dirty="0">
                <a:latin typeface="Calibri"/>
                <a:cs typeface="Calibri"/>
              </a:rPr>
              <a:t> </a:t>
            </a:r>
            <a:r>
              <a:rPr sz="2300" dirty="0">
                <a:latin typeface="Calibri"/>
                <a:cs typeface="Calibri"/>
              </a:rPr>
              <a:t>was</a:t>
            </a:r>
            <a:r>
              <a:rPr sz="2300" spc="-10" dirty="0">
                <a:latin typeface="Calibri"/>
                <a:cs typeface="Calibri"/>
              </a:rPr>
              <a:t> </a:t>
            </a:r>
            <a:r>
              <a:rPr sz="2300" dirty="0">
                <a:latin typeface="Calibri"/>
                <a:cs typeface="Calibri"/>
              </a:rPr>
              <a:t>acting</a:t>
            </a:r>
            <a:r>
              <a:rPr sz="2300" spc="-10" dirty="0">
                <a:latin typeface="Calibri"/>
                <a:cs typeface="Calibri"/>
              </a:rPr>
              <a:t> </a:t>
            </a:r>
            <a:r>
              <a:rPr sz="2300" dirty="0">
                <a:latin typeface="Calibri"/>
                <a:cs typeface="Calibri"/>
              </a:rPr>
              <a:t>in</a:t>
            </a:r>
            <a:r>
              <a:rPr sz="2300" spc="-15" dirty="0">
                <a:latin typeface="Calibri"/>
                <a:cs typeface="Calibri"/>
              </a:rPr>
              <a:t> </a:t>
            </a:r>
            <a:r>
              <a:rPr sz="2300" dirty="0">
                <a:latin typeface="Calibri"/>
                <a:cs typeface="Calibri"/>
              </a:rPr>
              <a:t>course</a:t>
            </a:r>
            <a:r>
              <a:rPr sz="2300" spc="-5" dirty="0">
                <a:latin typeface="Calibri"/>
                <a:cs typeface="Calibri"/>
              </a:rPr>
              <a:t> </a:t>
            </a:r>
            <a:r>
              <a:rPr sz="2300" dirty="0">
                <a:latin typeface="Calibri"/>
                <a:cs typeface="Calibri"/>
              </a:rPr>
              <a:t>and</a:t>
            </a:r>
            <a:r>
              <a:rPr sz="2300" spc="-5" dirty="0">
                <a:latin typeface="Calibri"/>
                <a:cs typeface="Calibri"/>
              </a:rPr>
              <a:t> </a:t>
            </a:r>
            <a:r>
              <a:rPr sz="2300" spc="-10" dirty="0">
                <a:latin typeface="Calibri"/>
                <a:cs typeface="Calibri"/>
              </a:rPr>
              <a:t>scope </a:t>
            </a:r>
            <a:r>
              <a:rPr sz="2300" dirty="0">
                <a:latin typeface="Calibri"/>
                <a:cs typeface="Calibri"/>
              </a:rPr>
              <a:t>of</a:t>
            </a:r>
            <a:r>
              <a:rPr sz="2300" spc="-15" dirty="0">
                <a:latin typeface="Calibri"/>
                <a:cs typeface="Calibri"/>
              </a:rPr>
              <a:t> </a:t>
            </a:r>
            <a:r>
              <a:rPr sz="2300" dirty="0">
                <a:latin typeface="Calibri"/>
                <a:cs typeface="Calibri"/>
              </a:rPr>
              <a:t>the</a:t>
            </a:r>
            <a:r>
              <a:rPr sz="2300" spc="-15" dirty="0">
                <a:latin typeface="Calibri"/>
                <a:cs typeface="Calibri"/>
              </a:rPr>
              <a:t> </a:t>
            </a:r>
            <a:r>
              <a:rPr sz="2300" dirty="0">
                <a:latin typeface="Calibri"/>
                <a:cs typeface="Calibri"/>
              </a:rPr>
              <a:t>trucking</a:t>
            </a:r>
            <a:r>
              <a:rPr sz="2300" spc="-10" dirty="0">
                <a:latin typeface="Calibri"/>
                <a:cs typeface="Calibri"/>
              </a:rPr>
              <a:t> </a:t>
            </a:r>
            <a:r>
              <a:rPr sz="2300" dirty="0">
                <a:latin typeface="Calibri"/>
                <a:cs typeface="Calibri"/>
              </a:rPr>
              <a:t>company)</a:t>
            </a:r>
            <a:r>
              <a:rPr sz="2300" spc="-5" dirty="0">
                <a:latin typeface="Calibri"/>
                <a:cs typeface="Calibri"/>
              </a:rPr>
              <a:t> </a:t>
            </a:r>
            <a:r>
              <a:rPr sz="2300" b="1" dirty="0">
                <a:latin typeface="Calibri"/>
                <a:cs typeface="Calibri"/>
              </a:rPr>
              <a:t>VETOED</a:t>
            </a:r>
            <a:r>
              <a:rPr sz="2300" b="1" spc="-25" dirty="0">
                <a:latin typeface="Calibri"/>
                <a:cs typeface="Calibri"/>
              </a:rPr>
              <a:t> </a:t>
            </a:r>
            <a:r>
              <a:rPr sz="2300" dirty="0">
                <a:latin typeface="Calibri"/>
                <a:cs typeface="Calibri"/>
              </a:rPr>
              <a:t>by</a:t>
            </a:r>
            <a:r>
              <a:rPr sz="2300" spc="-10" dirty="0">
                <a:latin typeface="Calibri"/>
                <a:cs typeface="Calibri"/>
              </a:rPr>
              <a:t> </a:t>
            </a:r>
            <a:r>
              <a:rPr sz="2300" dirty="0">
                <a:latin typeface="Calibri"/>
                <a:cs typeface="Calibri"/>
              </a:rPr>
              <a:t>Gov.</a:t>
            </a:r>
            <a:r>
              <a:rPr sz="2300" spc="-15" dirty="0">
                <a:latin typeface="Calibri"/>
                <a:cs typeface="Calibri"/>
              </a:rPr>
              <a:t> </a:t>
            </a:r>
            <a:r>
              <a:rPr sz="2300" spc="-10" dirty="0">
                <a:latin typeface="Calibri"/>
                <a:cs typeface="Calibri"/>
              </a:rPr>
              <a:t>Evers 3/29/2024.</a:t>
            </a:r>
            <a:endParaRPr sz="2300" dirty="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820" y="305845"/>
            <a:ext cx="15627985" cy="1268928"/>
          </a:xfrm>
          <a:prstGeom prst="rect">
            <a:avLst/>
          </a:prstGeom>
        </p:spPr>
        <p:txBody>
          <a:bodyPr vert="horz" wrap="square" lIns="0" tIns="426076" rIns="0" bIns="0" rtlCol="0">
            <a:spAutoFit/>
          </a:bodyPr>
          <a:lstStyle/>
          <a:p>
            <a:pPr marL="476250">
              <a:lnSpc>
                <a:spcPct val="100000"/>
              </a:lnSpc>
              <a:spcBef>
                <a:spcPts val="90"/>
              </a:spcBef>
            </a:pPr>
            <a:r>
              <a:rPr dirty="0"/>
              <a:t>2024</a:t>
            </a:r>
            <a:r>
              <a:rPr spc="-145" dirty="0"/>
              <a:t> </a:t>
            </a:r>
            <a:r>
              <a:rPr dirty="0"/>
              <a:t>State</a:t>
            </a:r>
            <a:r>
              <a:rPr spc="-140" dirty="0"/>
              <a:t> </a:t>
            </a:r>
            <a:r>
              <a:rPr dirty="0"/>
              <a:t>Reform</a:t>
            </a:r>
            <a:r>
              <a:rPr spc="-150" dirty="0"/>
              <a:t> </a:t>
            </a:r>
            <a:r>
              <a:rPr dirty="0"/>
              <a:t>Activity</a:t>
            </a:r>
            <a:r>
              <a:rPr spc="-130" dirty="0"/>
              <a:t> </a:t>
            </a:r>
            <a:r>
              <a:rPr dirty="0"/>
              <a:t>(as</a:t>
            </a:r>
            <a:r>
              <a:rPr spc="-145" dirty="0"/>
              <a:t> </a:t>
            </a:r>
            <a:r>
              <a:rPr dirty="0"/>
              <a:t>of</a:t>
            </a:r>
            <a:r>
              <a:rPr spc="-140" dirty="0"/>
              <a:t> </a:t>
            </a:r>
            <a:r>
              <a:rPr lang="en-US" strike="sngStrike" spc="-10" dirty="0"/>
              <a:t>4</a:t>
            </a:r>
            <a:r>
              <a:rPr spc="-10" dirty="0"/>
              <a:t>/</a:t>
            </a:r>
            <a:r>
              <a:rPr lang="en-US" spc="-10" dirty="0"/>
              <a:t>24</a:t>
            </a:r>
            <a:r>
              <a:rPr spc="-10" dirty="0"/>
              <a:t>/2024)</a:t>
            </a:r>
          </a:p>
        </p:txBody>
      </p:sp>
      <p:graphicFrame>
        <p:nvGraphicFramePr>
          <p:cNvPr id="3" name="object 3"/>
          <p:cNvGraphicFramePr>
            <a:graphicFrameLocks noGrp="1"/>
          </p:cNvGraphicFramePr>
          <p:nvPr>
            <p:extLst>
              <p:ext uri="{D42A27DB-BD31-4B8C-83A1-F6EECF244321}">
                <p14:modId xmlns:p14="http://schemas.microsoft.com/office/powerpoint/2010/main" val="3074655287"/>
              </p:ext>
            </p:extLst>
          </p:nvPr>
        </p:nvGraphicFramePr>
        <p:xfrm>
          <a:off x="1865025" y="4022659"/>
          <a:ext cx="15750535" cy="4020185"/>
        </p:xfrm>
        <a:graphic>
          <a:graphicData uri="http://schemas.openxmlformats.org/drawingml/2006/table">
            <a:tbl>
              <a:tblPr firstRow="1" bandRow="1">
                <a:tableStyleId>{2D5ABB26-0587-4C30-8999-92F81FD0307C}</a:tableStyleId>
              </a:tblPr>
              <a:tblGrid>
                <a:gridCol w="1750060">
                  <a:extLst>
                    <a:ext uri="{9D8B030D-6E8A-4147-A177-3AD203B41FA5}">
                      <a16:colId xmlns:a16="http://schemas.microsoft.com/office/drawing/2014/main" val="20000"/>
                    </a:ext>
                  </a:extLst>
                </a:gridCol>
                <a:gridCol w="1750060">
                  <a:extLst>
                    <a:ext uri="{9D8B030D-6E8A-4147-A177-3AD203B41FA5}">
                      <a16:colId xmlns:a16="http://schemas.microsoft.com/office/drawing/2014/main" val="20001"/>
                    </a:ext>
                  </a:extLst>
                </a:gridCol>
                <a:gridCol w="1750060">
                  <a:extLst>
                    <a:ext uri="{9D8B030D-6E8A-4147-A177-3AD203B41FA5}">
                      <a16:colId xmlns:a16="http://schemas.microsoft.com/office/drawing/2014/main" val="20002"/>
                    </a:ext>
                  </a:extLst>
                </a:gridCol>
                <a:gridCol w="1750060">
                  <a:extLst>
                    <a:ext uri="{9D8B030D-6E8A-4147-A177-3AD203B41FA5}">
                      <a16:colId xmlns:a16="http://schemas.microsoft.com/office/drawing/2014/main" val="20003"/>
                    </a:ext>
                  </a:extLst>
                </a:gridCol>
                <a:gridCol w="1750059">
                  <a:extLst>
                    <a:ext uri="{9D8B030D-6E8A-4147-A177-3AD203B41FA5}">
                      <a16:colId xmlns:a16="http://schemas.microsoft.com/office/drawing/2014/main" val="20004"/>
                    </a:ext>
                  </a:extLst>
                </a:gridCol>
                <a:gridCol w="1750059">
                  <a:extLst>
                    <a:ext uri="{9D8B030D-6E8A-4147-A177-3AD203B41FA5}">
                      <a16:colId xmlns:a16="http://schemas.microsoft.com/office/drawing/2014/main" val="20005"/>
                    </a:ext>
                  </a:extLst>
                </a:gridCol>
                <a:gridCol w="1750059">
                  <a:extLst>
                    <a:ext uri="{9D8B030D-6E8A-4147-A177-3AD203B41FA5}">
                      <a16:colId xmlns:a16="http://schemas.microsoft.com/office/drawing/2014/main" val="20006"/>
                    </a:ext>
                  </a:extLst>
                </a:gridCol>
                <a:gridCol w="1750059">
                  <a:extLst>
                    <a:ext uri="{9D8B030D-6E8A-4147-A177-3AD203B41FA5}">
                      <a16:colId xmlns:a16="http://schemas.microsoft.com/office/drawing/2014/main" val="20007"/>
                    </a:ext>
                  </a:extLst>
                </a:gridCol>
                <a:gridCol w="1750059">
                  <a:extLst>
                    <a:ext uri="{9D8B030D-6E8A-4147-A177-3AD203B41FA5}">
                      <a16:colId xmlns:a16="http://schemas.microsoft.com/office/drawing/2014/main" val="20008"/>
                    </a:ext>
                  </a:extLst>
                </a:gridCol>
              </a:tblGrid>
              <a:tr h="2186305">
                <a:tc>
                  <a:txBody>
                    <a:bodyPr/>
                    <a:lstStyle/>
                    <a:p>
                      <a:pPr marL="97155" marR="135255" indent="45720" algn="ctr">
                        <a:lnSpc>
                          <a:spcPct val="100000"/>
                        </a:lnSpc>
                        <a:spcBef>
                          <a:spcPts val="155"/>
                        </a:spcBef>
                      </a:pPr>
                      <a:r>
                        <a:rPr sz="2300" dirty="0">
                          <a:solidFill>
                            <a:srgbClr val="FFFFFF"/>
                          </a:solidFill>
                          <a:latin typeface="Calibri"/>
                          <a:cs typeface="Calibri"/>
                        </a:rPr>
                        <a:t>Seat</a:t>
                      </a:r>
                      <a:r>
                        <a:rPr sz="2300" spc="-25" dirty="0">
                          <a:solidFill>
                            <a:srgbClr val="FFFFFF"/>
                          </a:solidFill>
                          <a:latin typeface="Calibri"/>
                          <a:cs typeface="Calibri"/>
                        </a:rPr>
                        <a:t> </a:t>
                      </a:r>
                      <a:r>
                        <a:rPr sz="2300" spc="-20" dirty="0">
                          <a:solidFill>
                            <a:srgbClr val="FFFFFF"/>
                          </a:solidFill>
                          <a:latin typeface="Calibri"/>
                          <a:cs typeface="Calibri"/>
                        </a:rPr>
                        <a:t>Belt </a:t>
                      </a:r>
                      <a:r>
                        <a:rPr sz="2300" spc="-10" dirty="0">
                          <a:solidFill>
                            <a:srgbClr val="FFFFFF"/>
                          </a:solidFill>
                          <a:latin typeface="Calibri"/>
                          <a:cs typeface="Calibri"/>
                        </a:rPr>
                        <a:t>Nonuse Admissibility</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303530" marR="323850" indent="27305">
                        <a:lnSpc>
                          <a:spcPct val="100000"/>
                        </a:lnSpc>
                        <a:spcBef>
                          <a:spcPts val="155"/>
                        </a:spcBef>
                      </a:pPr>
                      <a:r>
                        <a:rPr sz="2300" spc="-10" dirty="0">
                          <a:solidFill>
                            <a:srgbClr val="FFFFFF"/>
                          </a:solidFill>
                          <a:latin typeface="Calibri"/>
                          <a:cs typeface="Calibri"/>
                        </a:rPr>
                        <a:t>Phantom Damages</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284480" marR="323850" indent="84455" algn="just">
                        <a:lnSpc>
                          <a:spcPct val="100000"/>
                        </a:lnSpc>
                        <a:spcBef>
                          <a:spcPts val="155"/>
                        </a:spcBef>
                      </a:pPr>
                      <a:r>
                        <a:rPr sz="2300" dirty="0">
                          <a:solidFill>
                            <a:srgbClr val="FFFFFF"/>
                          </a:solidFill>
                          <a:latin typeface="Calibri"/>
                          <a:cs typeface="Calibri"/>
                        </a:rPr>
                        <a:t>3</a:t>
                      </a:r>
                      <a:r>
                        <a:rPr sz="2250" baseline="25925" dirty="0">
                          <a:solidFill>
                            <a:srgbClr val="FFFFFF"/>
                          </a:solidFill>
                          <a:latin typeface="Calibri"/>
                          <a:cs typeface="Calibri"/>
                        </a:rPr>
                        <a:t>rd</a:t>
                      </a:r>
                      <a:r>
                        <a:rPr sz="2250" spc="300" baseline="25925" dirty="0">
                          <a:solidFill>
                            <a:srgbClr val="FFFFFF"/>
                          </a:solidFill>
                          <a:latin typeface="Calibri"/>
                          <a:cs typeface="Calibri"/>
                        </a:rPr>
                        <a:t> </a:t>
                      </a:r>
                      <a:r>
                        <a:rPr sz="2300" spc="-10" dirty="0">
                          <a:solidFill>
                            <a:srgbClr val="FFFFFF"/>
                          </a:solidFill>
                          <a:latin typeface="Calibri"/>
                          <a:cs typeface="Calibri"/>
                        </a:rPr>
                        <a:t>Party Litigation Financing</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245745" marR="238760" algn="ctr">
                        <a:lnSpc>
                          <a:spcPct val="100000"/>
                        </a:lnSpc>
                        <a:spcBef>
                          <a:spcPts val="155"/>
                        </a:spcBef>
                      </a:pPr>
                      <a:r>
                        <a:rPr sz="2300" spc="-10" dirty="0">
                          <a:solidFill>
                            <a:srgbClr val="FFFFFF"/>
                          </a:solidFill>
                          <a:latin typeface="Calibri"/>
                          <a:cs typeface="Calibri"/>
                        </a:rPr>
                        <a:t>Precluding Direct Action (Admitted Vicarious Liability)</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567690" marR="376555" indent="-183515">
                        <a:lnSpc>
                          <a:spcPct val="100000"/>
                        </a:lnSpc>
                        <a:spcBef>
                          <a:spcPts val="155"/>
                        </a:spcBef>
                      </a:pPr>
                      <a:r>
                        <a:rPr sz="2300" spc="-10" dirty="0">
                          <a:solidFill>
                            <a:srgbClr val="FFFFFF"/>
                          </a:solidFill>
                          <a:latin typeface="Calibri"/>
                          <a:cs typeface="Calibri"/>
                        </a:rPr>
                        <a:t>Damage </a:t>
                      </a:r>
                      <a:r>
                        <a:rPr sz="2300" spc="-20" dirty="0">
                          <a:solidFill>
                            <a:srgbClr val="FFFFFF"/>
                          </a:solidFill>
                          <a:latin typeface="Calibri"/>
                          <a:cs typeface="Calibri"/>
                        </a:rPr>
                        <a:t>Caps</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106680" marR="145415" indent="46355" algn="ctr">
                        <a:lnSpc>
                          <a:spcPct val="100000"/>
                        </a:lnSpc>
                        <a:spcBef>
                          <a:spcPts val="155"/>
                        </a:spcBef>
                      </a:pPr>
                      <a:r>
                        <a:rPr sz="2300" dirty="0">
                          <a:solidFill>
                            <a:srgbClr val="FFFFFF"/>
                          </a:solidFill>
                          <a:latin typeface="Calibri"/>
                          <a:cs typeface="Calibri"/>
                        </a:rPr>
                        <a:t>Joint</a:t>
                      </a:r>
                      <a:r>
                        <a:rPr sz="2300" spc="-20" dirty="0">
                          <a:solidFill>
                            <a:srgbClr val="FFFFFF"/>
                          </a:solidFill>
                          <a:latin typeface="Calibri"/>
                          <a:cs typeface="Calibri"/>
                        </a:rPr>
                        <a:t> </a:t>
                      </a:r>
                      <a:r>
                        <a:rPr sz="2300" spc="-25" dirty="0">
                          <a:solidFill>
                            <a:srgbClr val="FFFFFF"/>
                          </a:solidFill>
                          <a:latin typeface="Calibri"/>
                          <a:cs typeface="Calibri"/>
                        </a:rPr>
                        <a:t>and </a:t>
                      </a:r>
                      <a:r>
                        <a:rPr sz="2300" spc="-10" dirty="0">
                          <a:solidFill>
                            <a:srgbClr val="FFFFFF"/>
                          </a:solidFill>
                          <a:latin typeface="Calibri"/>
                          <a:cs typeface="Calibri"/>
                        </a:rPr>
                        <a:t>Several Liability/Allo </a:t>
                      </a:r>
                      <a:r>
                        <a:rPr sz="2300" dirty="0">
                          <a:solidFill>
                            <a:srgbClr val="FFFFFF"/>
                          </a:solidFill>
                          <a:latin typeface="Calibri"/>
                          <a:cs typeface="Calibri"/>
                        </a:rPr>
                        <a:t>cation</a:t>
                      </a:r>
                      <a:r>
                        <a:rPr sz="2300" spc="-20" dirty="0">
                          <a:solidFill>
                            <a:srgbClr val="FFFFFF"/>
                          </a:solidFill>
                          <a:latin typeface="Calibri"/>
                          <a:cs typeface="Calibri"/>
                        </a:rPr>
                        <a:t> </a:t>
                      </a:r>
                      <a:r>
                        <a:rPr sz="2300" spc="-25" dirty="0">
                          <a:solidFill>
                            <a:srgbClr val="FFFFFF"/>
                          </a:solidFill>
                          <a:latin typeface="Calibri"/>
                          <a:cs typeface="Calibri"/>
                        </a:rPr>
                        <a:t>of </a:t>
                      </a:r>
                      <a:r>
                        <a:rPr sz="2300" spc="-10" dirty="0">
                          <a:solidFill>
                            <a:srgbClr val="FFFFFF"/>
                          </a:solidFill>
                          <a:latin typeface="Calibri"/>
                          <a:cs typeface="Calibri"/>
                        </a:rPr>
                        <a:t>Fault</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247650">
                        <a:lnSpc>
                          <a:spcPts val="2680"/>
                        </a:lnSpc>
                      </a:pPr>
                      <a:r>
                        <a:rPr sz="2300" spc="-10" dirty="0">
                          <a:solidFill>
                            <a:srgbClr val="FFFFFF"/>
                          </a:solidFill>
                          <a:latin typeface="Calibri"/>
                          <a:cs typeface="Calibri"/>
                        </a:rPr>
                        <a:t>Shortening</a:t>
                      </a:r>
                      <a:endParaRPr sz="2300">
                        <a:latin typeface="Calibri"/>
                        <a:cs typeface="Calibri"/>
                      </a:endParaRPr>
                    </a:p>
                    <a:p>
                      <a:pPr marL="217804" marR="211454" indent="70485">
                        <a:lnSpc>
                          <a:spcPct val="107400"/>
                        </a:lnSpc>
                        <a:spcBef>
                          <a:spcPts val="5"/>
                        </a:spcBef>
                      </a:pPr>
                      <a:r>
                        <a:rPr sz="2300" dirty="0">
                          <a:solidFill>
                            <a:srgbClr val="FFFFFF"/>
                          </a:solidFill>
                          <a:latin typeface="Calibri"/>
                          <a:cs typeface="Calibri"/>
                        </a:rPr>
                        <a:t>Statute</a:t>
                      </a:r>
                      <a:r>
                        <a:rPr sz="2300" spc="-95" dirty="0">
                          <a:solidFill>
                            <a:srgbClr val="FFFFFF"/>
                          </a:solidFill>
                          <a:latin typeface="Calibri"/>
                          <a:cs typeface="Calibri"/>
                        </a:rPr>
                        <a:t> </a:t>
                      </a:r>
                      <a:r>
                        <a:rPr sz="2300" spc="-25" dirty="0">
                          <a:solidFill>
                            <a:srgbClr val="FFFFFF"/>
                          </a:solidFill>
                          <a:latin typeface="Calibri"/>
                          <a:cs typeface="Calibri"/>
                        </a:rPr>
                        <a:t>of </a:t>
                      </a:r>
                      <a:r>
                        <a:rPr sz="2300" spc="-10" dirty="0">
                          <a:solidFill>
                            <a:srgbClr val="FFFFFF"/>
                          </a:solidFill>
                          <a:latin typeface="Calibri"/>
                          <a:cs typeface="Calibri"/>
                        </a:rPr>
                        <a:t>Limitations</a:t>
                      </a:r>
                      <a:endParaRPr sz="23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514350" marR="302895" indent="-205104">
                        <a:lnSpc>
                          <a:spcPct val="100000"/>
                        </a:lnSpc>
                        <a:spcBef>
                          <a:spcPts val="155"/>
                        </a:spcBef>
                      </a:pPr>
                      <a:r>
                        <a:rPr sz="2300" dirty="0">
                          <a:solidFill>
                            <a:srgbClr val="FFFFFF"/>
                          </a:solidFill>
                          <a:latin typeface="Calibri"/>
                          <a:cs typeface="Calibri"/>
                        </a:rPr>
                        <a:t>Failure</a:t>
                      </a:r>
                      <a:r>
                        <a:rPr sz="2300" spc="-30" dirty="0">
                          <a:solidFill>
                            <a:srgbClr val="FFFFFF"/>
                          </a:solidFill>
                          <a:latin typeface="Calibri"/>
                          <a:cs typeface="Calibri"/>
                        </a:rPr>
                        <a:t> </a:t>
                      </a:r>
                      <a:r>
                        <a:rPr sz="2300" spc="-25" dirty="0">
                          <a:solidFill>
                            <a:srgbClr val="FFFFFF"/>
                          </a:solidFill>
                          <a:latin typeface="Calibri"/>
                          <a:cs typeface="Calibri"/>
                        </a:rPr>
                        <a:t>to </a:t>
                      </a:r>
                      <a:r>
                        <a:rPr sz="2300" spc="-10" dirty="0">
                          <a:solidFill>
                            <a:srgbClr val="FFFFFF"/>
                          </a:solidFill>
                          <a:latin typeface="Calibri"/>
                          <a:cs typeface="Calibri"/>
                        </a:rPr>
                        <a:t>Equip</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tc>
                  <a:txBody>
                    <a:bodyPr/>
                    <a:lstStyle/>
                    <a:p>
                      <a:pPr marL="241300" marR="283210" indent="391160">
                        <a:lnSpc>
                          <a:spcPct val="100000"/>
                        </a:lnSpc>
                        <a:spcBef>
                          <a:spcPts val="155"/>
                        </a:spcBef>
                      </a:pPr>
                      <a:r>
                        <a:rPr sz="2300" spc="-20" dirty="0">
                          <a:solidFill>
                            <a:srgbClr val="FFFFFF"/>
                          </a:solidFill>
                          <a:latin typeface="Calibri"/>
                          <a:cs typeface="Calibri"/>
                        </a:rPr>
                        <a:t>Jury </a:t>
                      </a:r>
                      <a:r>
                        <a:rPr sz="2300" spc="-10" dirty="0">
                          <a:solidFill>
                            <a:srgbClr val="FFFFFF"/>
                          </a:solidFill>
                          <a:latin typeface="Calibri"/>
                          <a:cs typeface="Calibri"/>
                        </a:rPr>
                        <a:t>Anchoring</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A3FB"/>
                    </a:solidFill>
                  </a:tcPr>
                </a:tc>
                <a:extLst>
                  <a:ext uri="{0D108BD9-81ED-4DB2-BD59-A6C34878D82A}">
                    <a16:rowId xmlns:a16="http://schemas.microsoft.com/office/drawing/2014/main" val="10000"/>
                  </a:ext>
                </a:extLst>
              </a:tr>
              <a:tr h="1833880">
                <a:tc>
                  <a:txBody>
                    <a:bodyPr/>
                    <a:lstStyle/>
                    <a:p>
                      <a:pPr marL="268605" marR="115570" indent="53340">
                        <a:lnSpc>
                          <a:spcPct val="100000"/>
                        </a:lnSpc>
                        <a:spcBef>
                          <a:spcPts val="155"/>
                        </a:spcBef>
                      </a:pPr>
                      <a:r>
                        <a:rPr lang="en-US" sz="2300" dirty="0">
                          <a:latin typeface="Calibri"/>
                          <a:cs typeface="Calibri"/>
                        </a:rPr>
                        <a:t>AL, </a:t>
                      </a:r>
                      <a:r>
                        <a:rPr sz="2300" dirty="0">
                          <a:latin typeface="Calibri"/>
                          <a:cs typeface="Calibri"/>
                        </a:rPr>
                        <a:t>GA,</a:t>
                      </a:r>
                      <a:r>
                        <a:rPr sz="2300" spc="-10" dirty="0">
                          <a:latin typeface="Calibri"/>
                          <a:cs typeface="Calibri"/>
                        </a:rPr>
                        <a:t> </a:t>
                      </a:r>
                      <a:r>
                        <a:rPr sz="2300" dirty="0">
                          <a:latin typeface="Calibri"/>
                          <a:cs typeface="Calibri"/>
                        </a:rPr>
                        <a:t>IN,</a:t>
                      </a:r>
                      <a:r>
                        <a:rPr sz="2300" spc="-5" dirty="0">
                          <a:latin typeface="Calibri"/>
                          <a:cs typeface="Calibri"/>
                        </a:rPr>
                        <a:t> </a:t>
                      </a:r>
                      <a:r>
                        <a:rPr sz="2300" spc="-25" dirty="0">
                          <a:latin typeface="Calibri"/>
                          <a:cs typeface="Calibri"/>
                        </a:rPr>
                        <a:t>NE, </a:t>
                      </a:r>
                      <a:r>
                        <a:rPr sz="2300" dirty="0">
                          <a:latin typeface="Calibri"/>
                          <a:cs typeface="Calibri"/>
                        </a:rPr>
                        <a:t>SD, WV,</a:t>
                      </a:r>
                      <a:r>
                        <a:rPr sz="2300" spc="-5" dirty="0">
                          <a:latin typeface="Calibri"/>
                          <a:cs typeface="Calibri"/>
                        </a:rPr>
                        <a:t> </a:t>
                      </a:r>
                      <a:r>
                        <a:rPr sz="2300" spc="-25" dirty="0">
                          <a:latin typeface="Calibri"/>
                          <a:cs typeface="Calibri"/>
                        </a:rPr>
                        <a:t>WI</a:t>
                      </a:r>
                      <a:endParaRPr sz="2300" dirty="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205" algn="r">
                        <a:lnSpc>
                          <a:spcPct val="100000"/>
                        </a:lnSpc>
                        <a:spcBef>
                          <a:spcPts val="155"/>
                        </a:spcBef>
                      </a:pPr>
                      <a:r>
                        <a:rPr lang="en-US" sz="2300" dirty="0">
                          <a:latin typeface="Calibri"/>
                          <a:cs typeface="Calibri"/>
                        </a:rPr>
                        <a:t>AL, </a:t>
                      </a:r>
                      <a:r>
                        <a:rPr sz="2300" dirty="0">
                          <a:latin typeface="Calibri"/>
                          <a:cs typeface="Calibri"/>
                        </a:rPr>
                        <a:t>CT,</a:t>
                      </a:r>
                      <a:r>
                        <a:rPr sz="2300" spc="-10" dirty="0">
                          <a:latin typeface="Calibri"/>
                          <a:cs typeface="Calibri"/>
                        </a:rPr>
                        <a:t> </a:t>
                      </a:r>
                      <a:r>
                        <a:rPr sz="2300" dirty="0">
                          <a:latin typeface="Calibri"/>
                          <a:cs typeface="Calibri"/>
                        </a:rPr>
                        <a:t>LA,</a:t>
                      </a:r>
                      <a:r>
                        <a:rPr sz="2300" spc="5" dirty="0">
                          <a:latin typeface="Calibri"/>
                          <a:cs typeface="Calibri"/>
                        </a:rPr>
                        <a:t> </a:t>
                      </a:r>
                      <a:r>
                        <a:rPr sz="2300" spc="-25" dirty="0">
                          <a:latin typeface="Calibri"/>
                          <a:cs typeface="Calibri"/>
                        </a:rPr>
                        <a:t>MO,</a:t>
                      </a:r>
                      <a:endParaRPr sz="2300" dirty="0">
                        <a:latin typeface="Calibri"/>
                        <a:cs typeface="Calibri"/>
                      </a:endParaRPr>
                    </a:p>
                    <a:p>
                      <a:pPr marR="116205" algn="r">
                        <a:lnSpc>
                          <a:spcPct val="100000"/>
                        </a:lnSpc>
                        <a:spcBef>
                          <a:spcPts val="10"/>
                        </a:spcBef>
                      </a:pPr>
                      <a:r>
                        <a:rPr sz="2300" spc="-25" dirty="0">
                          <a:latin typeface="Calibri"/>
                          <a:cs typeface="Calibri"/>
                        </a:rPr>
                        <a:t>WV</a:t>
                      </a:r>
                      <a:endParaRPr sz="2300" dirty="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205" algn="r">
                        <a:lnSpc>
                          <a:spcPct val="100000"/>
                        </a:lnSpc>
                        <a:spcBef>
                          <a:spcPts val="155"/>
                        </a:spcBef>
                      </a:pPr>
                      <a:r>
                        <a:rPr lang="en-US" sz="2300" dirty="0">
                          <a:latin typeface="Calibri"/>
                          <a:cs typeface="Calibri"/>
                        </a:rPr>
                        <a:t>AL, </a:t>
                      </a:r>
                      <a:r>
                        <a:rPr sz="2300" dirty="0">
                          <a:latin typeface="Calibri"/>
                          <a:cs typeface="Calibri"/>
                        </a:rPr>
                        <a:t>AZ,</a:t>
                      </a:r>
                      <a:r>
                        <a:rPr sz="2300" spc="5" dirty="0">
                          <a:latin typeface="Calibri"/>
                          <a:cs typeface="Calibri"/>
                        </a:rPr>
                        <a:t> </a:t>
                      </a:r>
                      <a:r>
                        <a:rPr sz="2300" dirty="0">
                          <a:solidFill>
                            <a:srgbClr val="FF0000"/>
                          </a:solidFill>
                          <a:latin typeface="Calibri"/>
                          <a:cs typeface="Calibri"/>
                        </a:rPr>
                        <a:t>CA</a:t>
                      </a:r>
                      <a:r>
                        <a:rPr sz="2300" dirty="0">
                          <a:latin typeface="Calibri"/>
                          <a:cs typeface="Calibri"/>
                        </a:rPr>
                        <a:t>,</a:t>
                      </a:r>
                      <a:r>
                        <a:rPr lang="en-US" sz="2300" spc="-5" dirty="0">
                          <a:latin typeface="Calibri"/>
                          <a:cs typeface="Calibri"/>
                        </a:rPr>
                        <a:t> </a:t>
                      </a:r>
                      <a:r>
                        <a:rPr sz="2300" spc="-25" dirty="0">
                          <a:latin typeface="Calibri"/>
                          <a:cs typeface="Calibri"/>
                        </a:rPr>
                        <a:t>FL,</a:t>
                      </a:r>
                      <a:r>
                        <a:rPr sz="2300" dirty="0">
                          <a:latin typeface="Calibri"/>
                          <a:cs typeface="Calibri"/>
                        </a:rPr>
                        <a:t>GA, IL,</a:t>
                      </a:r>
                      <a:r>
                        <a:rPr sz="2300" spc="-10" dirty="0">
                          <a:latin typeface="Calibri"/>
                          <a:cs typeface="Calibri"/>
                        </a:rPr>
                        <a:t> </a:t>
                      </a:r>
                      <a:r>
                        <a:rPr sz="2300" dirty="0">
                          <a:solidFill>
                            <a:srgbClr val="00AF50"/>
                          </a:solidFill>
                          <a:latin typeface="Calibri"/>
                          <a:cs typeface="Calibri"/>
                        </a:rPr>
                        <a:t>IN</a:t>
                      </a:r>
                      <a:r>
                        <a:rPr sz="2300" dirty="0">
                          <a:latin typeface="Calibri"/>
                          <a:cs typeface="Calibri"/>
                        </a:rPr>
                        <a:t>,</a:t>
                      </a:r>
                      <a:r>
                        <a:rPr lang="en-US" sz="2300" dirty="0">
                          <a:latin typeface="Calibri"/>
                          <a:cs typeface="Calibri"/>
                        </a:rPr>
                        <a:t> </a:t>
                      </a:r>
                      <a:r>
                        <a:rPr sz="2300" spc="-25" dirty="0">
                          <a:latin typeface="Calibri"/>
                          <a:cs typeface="Calibri"/>
                        </a:rPr>
                        <a:t>IA,</a:t>
                      </a:r>
                      <a:r>
                        <a:rPr lang="en-US" sz="2300" spc="-25" dirty="0">
                          <a:latin typeface="Calibri"/>
                          <a:cs typeface="Calibri"/>
                        </a:rPr>
                        <a:t> </a:t>
                      </a:r>
                      <a:r>
                        <a:rPr sz="2300" dirty="0">
                          <a:latin typeface="Calibri"/>
                          <a:cs typeface="Calibri"/>
                        </a:rPr>
                        <a:t>KS,</a:t>
                      </a:r>
                      <a:r>
                        <a:rPr sz="2300" spc="-5" dirty="0">
                          <a:latin typeface="Calibri"/>
                          <a:cs typeface="Calibri"/>
                        </a:rPr>
                        <a:t> </a:t>
                      </a:r>
                      <a:r>
                        <a:rPr sz="2300" dirty="0">
                          <a:solidFill>
                            <a:srgbClr val="FF0000"/>
                          </a:solidFill>
                          <a:latin typeface="Calibri"/>
                          <a:cs typeface="Calibri"/>
                        </a:rPr>
                        <a:t>KY</a:t>
                      </a:r>
                      <a:r>
                        <a:rPr sz="2300" dirty="0">
                          <a:latin typeface="Calibri"/>
                          <a:cs typeface="Calibri"/>
                        </a:rPr>
                        <a:t>,</a:t>
                      </a:r>
                      <a:r>
                        <a:rPr sz="2300" spc="-5" dirty="0">
                          <a:latin typeface="Calibri"/>
                          <a:cs typeface="Calibri"/>
                        </a:rPr>
                        <a:t> </a:t>
                      </a:r>
                      <a:r>
                        <a:rPr sz="2300" spc="-25" dirty="0">
                          <a:latin typeface="Calibri"/>
                          <a:cs typeface="Calibri"/>
                        </a:rPr>
                        <a:t>LA,</a:t>
                      </a:r>
                      <a:endParaRPr sz="2300" dirty="0">
                        <a:latin typeface="Calibri"/>
                        <a:cs typeface="Calibri"/>
                      </a:endParaRPr>
                    </a:p>
                    <a:p>
                      <a:pPr marR="115570" algn="r">
                        <a:lnSpc>
                          <a:spcPct val="100000"/>
                        </a:lnSpc>
                        <a:spcBef>
                          <a:spcPts val="10"/>
                        </a:spcBef>
                      </a:pPr>
                      <a:r>
                        <a:rPr sz="2300" dirty="0">
                          <a:latin typeface="Calibri"/>
                          <a:cs typeface="Calibri"/>
                        </a:rPr>
                        <a:t>MO,</a:t>
                      </a:r>
                      <a:r>
                        <a:rPr sz="2300" spc="-15" dirty="0">
                          <a:latin typeface="Calibri"/>
                          <a:cs typeface="Calibri"/>
                        </a:rPr>
                        <a:t> </a:t>
                      </a:r>
                      <a:r>
                        <a:rPr sz="2300" dirty="0">
                          <a:latin typeface="Calibri"/>
                          <a:cs typeface="Calibri"/>
                        </a:rPr>
                        <a:t>NY, </a:t>
                      </a:r>
                      <a:r>
                        <a:rPr sz="2300" spc="-25" dirty="0">
                          <a:latin typeface="Calibri"/>
                          <a:cs typeface="Calibri"/>
                        </a:rPr>
                        <a:t>RI,</a:t>
                      </a:r>
                      <a:endParaRPr sz="2300" dirty="0">
                        <a:latin typeface="Calibri"/>
                        <a:cs typeface="Calibri"/>
                      </a:endParaRPr>
                    </a:p>
                    <a:p>
                      <a:pPr marR="116839" algn="r">
                        <a:lnSpc>
                          <a:spcPct val="100000"/>
                        </a:lnSpc>
                        <a:spcBef>
                          <a:spcPts val="10"/>
                        </a:spcBef>
                      </a:pPr>
                      <a:r>
                        <a:rPr sz="2300" dirty="0">
                          <a:solidFill>
                            <a:srgbClr val="00AF50"/>
                          </a:solidFill>
                          <a:latin typeface="Calibri"/>
                          <a:cs typeface="Calibri"/>
                        </a:rPr>
                        <a:t>WV</a:t>
                      </a:r>
                      <a:r>
                        <a:rPr sz="2300" dirty="0">
                          <a:latin typeface="Calibri"/>
                          <a:cs typeface="Calibri"/>
                        </a:rPr>
                        <a:t>,</a:t>
                      </a:r>
                      <a:r>
                        <a:rPr sz="2300" spc="-5" dirty="0">
                          <a:latin typeface="Calibri"/>
                          <a:cs typeface="Calibri"/>
                        </a:rPr>
                        <a:t> </a:t>
                      </a:r>
                      <a:r>
                        <a:rPr sz="2300" spc="-25" dirty="0">
                          <a:latin typeface="Calibri"/>
                          <a:cs typeface="Calibri"/>
                        </a:rPr>
                        <a:t>WI</a:t>
                      </a:r>
                      <a:endParaRPr sz="2300" dirty="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839" algn="r">
                        <a:lnSpc>
                          <a:spcPct val="100000"/>
                        </a:lnSpc>
                        <a:spcBef>
                          <a:spcPts val="155"/>
                        </a:spcBef>
                      </a:pPr>
                      <a:r>
                        <a:rPr lang="en-US" sz="2300" spc="-25" dirty="0">
                          <a:latin typeface="Calibri"/>
                          <a:cs typeface="Calibri"/>
                        </a:rPr>
                        <a:t>AL, </a:t>
                      </a:r>
                      <a:r>
                        <a:rPr sz="2300" spc="-25" dirty="0">
                          <a:latin typeface="Calibri"/>
                          <a:cs typeface="Calibri"/>
                        </a:rPr>
                        <a:t>WV</a:t>
                      </a:r>
                      <a:endParaRPr sz="2300" dirty="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8460">
                        <a:lnSpc>
                          <a:spcPts val="2675"/>
                        </a:lnSpc>
                      </a:pPr>
                      <a:r>
                        <a:rPr lang="en-US" sz="2300" dirty="0">
                          <a:latin typeface="Calibri"/>
                          <a:cs typeface="Calibri"/>
                        </a:rPr>
                        <a:t>AL, </a:t>
                      </a:r>
                      <a:r>
                        <a:rPr sz="2300" dirty="0">
                          <a:latin typeface="Calibri"/>
                          <a:cs typeface="Calibri"/>
                        </a:rPr>
                        <a:t>LA,</a:t>
                      </a:r>
                      <a:r>
                        <a:rPr sz="2300" spc="-40" dirty="0">
                          <a:latin typeface="Calibri"/>
                          <a:cs typeface="Calibri"/>
                        </a:rPr>
                        <a:t> WV,</a:t>
                      </a:r>
                      <a:r>
                        <a:rPr sz="2300" spc="-30" dirty="0">
                          <a:latin typeface="Calibri"/>
                          <a:cs typeface="Calibri"/>
                        </a:rPr>
                        <a:t> </a:t>
                      </a:r>
                      <a:r>
                        <a:rPr sz="2300" spc="-25" dirty="0">
                          <a:latin typeface="Calibri"/>
                          <a:cs typeface="Calibri"/>
                        </a:rPr>
                        <a:t>WI</a:t>
                      </a:r>
                      <a:endParaRPr sz="23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205" algn="r">
                        <a:lnSpc>
                          <a:spcPct val="100000"/>
                        </a:lnSpc>
                        <a:spcBef>
                          <a:spcPts val="155"/>
                        </a:spcBef>
                      </a:pPr>
                      <a:r>
                        <a:rPr sz="2300" spc="-25" dirty="0">
                          <a:latin typeface="Calibri"/>
                          <a:cs typeface="Calibri"/>
                        </a:rPr>
                        <a:t>SC</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839" algn="r">
                        <a:lnSpc>
                          <a:spcPct val="100000"/>
                        </a:lnSpc>
                        <a:spcBef>
                          <a:spcPts val="155"/>
                        </a:spcBef>
                      </a:pPr>
                      <a:r>
                        <a:rPr sz="2300" spc="-25" dirty="0">
                          <a:latin typeface="Calibri"/>
                          <a:cs typeface="Calibri"/>
                        </a:rPr>
                        <a:t>MO</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0165" algn="r">
                        <a:lnSpc>
                          <a:spcPts val="2675"/>
                        </a:lnSpc>
                      </a:pPr>
                      <a:r>
                        <a:rPr sz="2300" spc="-25" dirty="0">
                          <a:latin typeface="Calibri"/>
                          <a:cs typeface="Calibri"/>
                        </a:rPr>
                        <a:t>FL</a:t>
                      </a:r>
                      <a:endParaRPr sz="23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63220">
                        <a:lnSpc>
                          <a:spcPts val="2675"/>
                        </a:lnSpc>
                      </a:pPr>
                      <a:r>
                        <a:rPr sz="2300" dirty="0">
                          <a:latin typeface="Calibri"/>
                          <a:cs typeface="Calibri"/>
                        </a:rPr>
                        <a:t>IN,</a:t>
                      </a:r>
                      <a:r>
                        <a:rPr sz="2300" spc="-30" dirty="0">
                          <a:latin typeface="Calibri"/>
                          <a:cs typeface="Calibri"/>
                        </a:rPr>
                        <a:t> </a:t>
                      </a:r>
                      <a:r>
                        <a:rPr sz="2300" dirty="0">
                          <a:latin typeface="Calibri"/>
                          <a:cs typeface="Calibri"/>
                        </a:rPr>
                        <a:t>MO,</a:t>
                      </a:r>
                      <a:r>
                        <a:rPr sz="2300" spc="-30" dirty="0">
                          <a:latin typeface="Calibri"/>
                          <a:cs typeface="Calibri"/>
                        </a:rPr>
                        <a:t> </a:t>
                      </a:r>
                      <a:r>
                        <a:rPr sz="2300" spc="-25" dirty="0">
                          <a:latin typeface="Calibri"/>
                          <a:cs typeface="Calibri"/>
                        </a:rPr>
                        <a:t>OK</a:t>
                      </a:r>
                      <a:endParaRPr sz="2300" dirty="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820" y="305845"/>
            <a:ext cx="15627985" cy="1268928"/>
          </a:xfrm>
          <a:prstGeom prst="rect">
            <a:avLst/>
          </a:prstGeom>
        </p:spPr>
        <p:txBody>
          <a:bodyPr vert="horz" wrap="square" lIns="0" tIns="426076" rIns="0" bIns="0" rtlCol="0">
            <a:spAutoFit/>
          </a:bodyPr>
          <a:lstStyle/>
          <a:p>
            <a:pPr marL="476250">
              <a:lnSpc>
                <a:spcPct val="100000"/>
              </a:lnSpc>
              <a:spcBef>
                <a:spcPts val="90"/>
              </a:spcBef>
            </a:pPr>
            <a:r>
              <a:rPr dirty="0"/>
              <a:t>2024</a:t>
            </a:r>
            <a:r>
              <a:rPr spc="-145" dirty="0"/>
              <a:t> </a:t>
            </a:r>
            <a:r>
              <a:rPr dirty="0"/>
              <a:t>State</a:t>
            </a:r>
            <a:r>
              <a:rPr spc="-145" dirty="0"/>
              <a:t> </a:t>
            </a:r>
            <a:r>
              <a:rPr dirty="0"/>
              <a:t>DEFORM</a:t>
            </a:r>
            <a:r>
              <a:rPr spc="-150" dirty="0"/>
              <a:t> </a:t>
            </a:r>
            <a:r>
              <a:rPr dirty="0"/>
              <a:t>Activity</a:t>
            </a:r>
            <a:r>
              <a:rPr spc="-140" dirty="0"/>
              <a:t> </a:t>
            </a:r>
            <a:r>
              <a:rPr dirty="0"/>
              <a:t>(as</a:t>
            </a:r>
            <a:r>
              <a:rPr spc="-145" dirty="0"/>
              <a:t> </a:t>
            </a:r>
            <a:r>
              <a:rPr dirty="0"/>
              <a:t>of</a:t>
            </a:r>
            <a:r>
              <a:rPr spc="-145" dirty="0"/>
              <a:t> </a:t>
            </a:r>
            <a:r>
              <a:rPr lang="en-US" strike="sngStrike" spc="-10" dirty="0"/>
              <a:t>4</a:t>
            </a:r>
            <a:r>
              <a:rPr lang="en-US" spc="-10" dirty="0"/>
              <a:t>/24</a:t>
            </a:r>
            <a:r>
              <a:rPr spc="-10" dirty="0"/>
              <a:t>/2024)</a:t>
            </a:r>
          </a:p>
        </p:txBody>
      </p:sp>
      <p:graphicFrame>
        <p:nvGraphicFramePr>
          <p:cNvPr id="3" name="object 3"/>
          <p:cNvGraphicFramePr>
            <a:graphicFrameLocks noGrp="1"/>
          </p:cNvGraphicFramePr>
          <p:nvPr/>
        </p:nvGraphicFramePr>
        <p:xfrm>
          <a:off x="862540" y="4503689"/>
          <a:ext cx="18369279" cy="1733550"/>
        </p:xfrm>
        <a:graphic>
          <a:graphicData uri="http://schemas.openxmlformats.org/drawingml/2006/table">
            <a:tbl>
              <a:tblPr firstRow="1" bandRow="1">
                <a:tableStyleId>{2D5ABB26-0587-4C30-8999-92F81FD0307C}</a:tableStyleId>
              </a:tblPr>
              <a:tblGrid>
                <a:gridCol w="4592320">
                  <a:extLst>
                    <a:ext uri="{9D8B030D-6E8A-4147-A177-3AD203B41FA5}">
                      <a16:colId xmlns:a16="http://schemas.microsoft.com/office/drawing/2014/main" val="20000"/>
                    </a:ext>
                  </a:extLst>
                </a:gridCol>
                <a:gridCol w="4592320">
                  <a:extLst>
                    <a:ext uri="{9D8B030D-6E8A-4147-A177-3AD203B41FA5}">
                      <a16:colId xmlns:a16="http://schemas.microsoft.com/office/drawing/2014/main" val="20001"/>
                    </a:ext>
                  </a:extLst>
                </a:gridCol>
                <a:gridCol w="4592320">
                  <a:extLst>
                    <a:ext uri="{9D8B030D-6E8A-4147-A177-3AD203B41FA5}">
                      <a16:colId xmlns:a16="http://schemas.microsoft.com/office/drawing/2014/main" val="20002"/>
                    </a:ext>
                  </a:extLst>
                </a:gridCol>
                <a:gridCol w="4592319">
                  <a:extLst>
                    <a:ext uri="{9D8B030D-6E8A-4147-A177-3AD203B41FA5}">
                      <a16:colId xmlns:a16="http://schemas.microsoft.com/office/drawing/2014/main" val="20003"/>
                    </a:ext>
                  </a:extLst>
                </a:gridCol>
              </a:tblGrid>
              <a:tr h="426720">
                <a:tc>
                  <a:txBody>
                    <a:bodyPr/>
                    <a:lstStyle/>
                    <a:p>
                      <a:pPr algn="ctr">
                        <a:lnSpc>
                          <a:spcPct val="100000"/>
                        </a:lnSpc>
                        <a:spcBef>
                          <a:spcPts val="155"/>
                        </a:spcBef>
                      </a:pPr>
                      <a:r>
                        <a:rPr sz="2300" dirty="0">
                          <a:latin typeface="Calibri"/>
                          <a:cs typeface="Calibri"/>
                        </a:rPr>
                        <a:t>Repealing</a:t>
                      </a:r>
                      <a:r>
                        <a:rPr sz="2300" spc="-35" dirty="0">
                          <a:latin typeface="Calibri"/>
                          <a:cs typeface="Calibri"/>
                        </a:rPr>
                        <a:t> </a:t>
                      </a:r>
                      <a:r>
                        <a:rPr sz="2300" dirty="0">
                          <a:latin typeface="Calibri"/>
                          <a:cs typeface="Calibri"/>
                        </a:rPr>
                        <a:t>Damage</a:t>
                      </a:r>
                      <a:r>
                        <a:rPr sz="2300" spc="-35" dirty="0">
                          <a:latin typeface="Calibri"/>
                          <a:cs typeface="Calibri"/>
                        </a:rPr>
                        <a:t> </a:t>
                      </a:r>
                      <a:r>
                        <a:rPr sz="2300" spc="-20" dirty="0">
                          <a:latin typeface="Calibri"/>
                          <a:cs typeface="Calibri"/>
                        </a:rPr>
                        <a:t>Caps</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A367"/>
                    </a:solidFill>
                  </a:tcPr>
                </a:tc>
                <a:tc>
                  <a:txBody>
                    <a:bodyPr/>
                    <a:lstStyle/>
                    <a:p>
                      <a:pPr algn="ctr">
                        <a:lnSpc>
                          <a:spcPct val="100000"/>
                        </a:lnSpc>
                        <a:spcBef>
                          <a:spcPts val="155"/>
                        </a:spcBef>
                      </a:pPr>
                      <a:r>
                        <a:rPr sz="2300" dirty="0">
                          <a:latin typeface="Calibri"/>
                          <a:cs typeface="Calibri"/>
                        </a:rPr>
                        <a:t>Expanding</a:t>
                      </a:r>
                      <a:r>
                        <a:rPr sz="2300" spc="-30" dirty="0">
                          <a:latin typeface="Calibri"/>
                          <a:cs typeface="Calibri"/>
                        </a:rPr>
                        <a:t> </a:t>
                      </a:r>
                      <a:r>
                        <a:rPr sz="2300" dirty="0">
                          <a:latin typeface="Calibri"/>
                          <a:cs typeface="Calibri"/>
                        </a:rPr>
                        <a:t>Wrongful</a:t>
                      </a:r>
                      <a:r>
                        <a:rPr sz="2300" spc="-40" dirty="0">
                          <a:latin typeface="Calibri"/>
                          <a:cs typeface="Calibri"/>
                        </a:rPr>
                        <a:t> </a:t>
                      </a:r>
                      <a:r>
                        <a:rPr sz="2300" dirty="0">
                          <a:latin typeface="Calibri"/>
                          <a:cs typeface="Calibri"/>
                        </a:rPr>
                        <a:t>Death</a:t>
                      </a:r>
                      <a:r>
                        <a:rPr sz="2300" spc="-20" dirty="0">
                          <a:latin typeface="Calibri"/>
                          <a:cs typeface="Calibri"/>
                        </a:rPr>
                        <a:t> Laws</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A367"/>
                    </a:solidFill>
                  </a:tcPr>
                </a:tc>
                <a:tc>
                  <a:txBody>
                    <a:bodyPr/>
                    <a:lstStyle/>
                    <a:p>
                      <a:pPr marL="45085" algn="ctr">
                        <a:lnSpc>
                          <a:spcPts val="2680"/>
                        </a:lnSpc>
                      </a:pPr>
                      <a:r>
                        <a:rPr sz="2300" dirty="0">
                          <a:latin typeface="Calibri"/>
                          <a:cs typeface="Calibri"/>
                        </a:rPr>
                        <a:t>Lengthening</a:t>
                      </a:r>
                      <a:r>
                        <a:rPr sz="2300" spc="-75" dirty="0">
                          <a:latin typeface="Calibri"/>
                          <a:cs typeface="Calibri"/>
                        </a:rPr>
                        <a:t> </a:t>
                      </a:r>
                      <a:r>
                        <a:rPr sz="2300" dirty="0">
                          <a:latin typeface="Calibri"/>
                          <a:cs typeface="Calibri"/>
                        </a:rPr>
                        <a:t>Statute</a:t>
                      </a:r>
                      <a:r>
                        <a:rPr sz="2300" spc="-60" dirty="0">
                          <a:latin typeface="Calibri"/>
                          <a:cs typeface="Calibri"/>
                        </a:rPr>
                        <a:t> </a:t>
                      </a:r>
                      <a:r>
                        <a:rPr sz="2300" dirty="0">
                          <a:latin typeface="Calibri"/>
                          <a:cs typeface="Calibri"/>
                        </a:rPr>
                        <a:t>of</a:t>
                      </a:r>
                      <a:r>
                        <a:rPr sz="2300" spc="-60" dirty="0">
                          <a:latin typeface="Calibri"/>
                          <a:cs typeface="Calibri"/>
                        </a:rPr>
                        <a:t> </a:t>
                      </a:r>
                      <a:r>
                        <a:rPr sz="2300" spc="-10" dirty="0">
                          <a:latin typeface="Calibri"/>
                          <a:cs typeface="Calibri"/>
                        </a:rPr>
                        <a:t>Limitations</a:t>
                      </a:r>
                      <a:endParaRPr sz="23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A367"/>
                    </a:solidFill>
                  </a:tcPr>
                </a:tc>
                <a:tc>
                  <a:txBody>
                    <a:bodyPr/>
                    <a:lstStyle/>
                    <a:p>
                      <a:pPr algn="ctr">
                        <a:lnSpc>
                          <a:spcPct val="100000"/>
                        </a:lnSpc>
                        <a:spcBef>
                          <a:spcPts val="155"/>
                        </a:spcBef>
                      </a:pPr>
                      <a:r>
                        <a:rPr sz="2300" dirty="0">
                          <a:latin typeface="Calibri"/>
                          <a:cs typeface="Calibri"/>
                        </a:rPr>
                        <a:t>Allocation</a:t>
                      </a:r>
                      <a:r>
                        <a:rPr sz="2300" spc="-30" dirty="0">
                          <a:latin typeface="Calibri"/>
                          <a:cs typeface="Calibri"/>
                        </a:rPr>
                        <a:t> </a:t>
                      </a:r>
                      <a:r>
                        <a:rPr sz="2300" dirty="0">
                          <a:latin typeface="Calibri"/>
                          <a:cs typeface="Calibri"/>
                        </a:rPr>
                        <a:t>of</a:t>
                      </a:r>
                      <a:r>
                        <a:rPr sz="2300" spc="-20" dirty="0">
                          <a:latin typeface="Calibri"/>
                          <a:cs typeface="Calibri"/>
                        </a:rPr>
                        <a:t> </a:t>
                      </a:r>
                      <a:r>
                        <a:rPr sz="2300" spc="-10" dirty="0">
                          <a:latin typeface="Calibri"/>
                          <a:cs typeface="Calibri"/>
                        </a:rPr>
                        <a:t>Fault</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A367"/>
                    </a:solidFill>
                  </a:tcPr>
                </a:tc>
                <a:extLst>
                  <a:ext uri="{0D108BD9-81ED-4DB2-BD59-A6C34878D82A}">
                    <a16:rowId xmlns:a16="http://schemas.microsoft.com/office/drawing/2014/main" val="10000"/>
                  </a:ext>
                </a:extLst>
              </a:tr>
              <a:tr h="1306830">
                <a:tc>
                  <a:txBody>
                    <a:bodyPr/>
                    <a:lstStyle/>
                    <a:p>
                      <a:pPr algn="ctr">
                        <a:lnSpc>
                          <a:spcPct val="100000"/>
                        </a:lnSpc>
                        <a:spcBef>
                          <a:spcPts val="155"/>
                        </a:spcBef>
                      </a:pPr>
                      <a:r>
                        <a:rPr sz="2300" dirty="0">
                          <a:latin typeface="Calibri"/>
                          <a:cs typeface="Calibri"/>
                        </a:rPr>
                        <a:t>CO*,</a:t>
                      </a:r>
                      <a:r>
                        <a:rPr sz="2300" spc="-5" dirty="0">
                          <a:latin typeface="Calibri"/>
                          <a:cs typeface="Calibri"/>
                        </a:rPr>
                        <a:t> </a:t>
                      </a:r>
                      <a:r>
                        <a:rPr sz="2300" dirty="0">
                          <a:latin typeface="Calibri"/>
                          <a:cs typeface="Calibri"/>
                        </a:rPr>
                        <a:t>KS,</a:t>
                      </a:r>
                      <a:r>
                        <a:rPr sz="2300" spc="-5" dirty="0">
                          <a:latin typeface="Calibri"/>
                          <a:cs typeface="Calibri"/>
                        </a:rPr>
                        <a:t> </a:t>
                      </a:r>
                      <a:r>
                        <a:rPr sz="2300" spc="-25" dirty="0">
                          <a:latin typeface="Calibri"/>
                          <a:cs typeface="Calibri"/>
                        </a:rPr>
                        <a:t>MD</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55"/>
                        </a:spcBef>
                      </a:pPr>
                      <a:r>
                        <a:rPr sz="2300" dirty="0">
                          <a:latin typeface="Calibri"/>
                          <a:cs typeface="Calibri"/>
                        </a:rPr>
                        <a:t>MA,</a:t>
                      </a:r>
                      <a:r>
                        <a:rPr sz="2300" spc="5" dirty="0">
                          <a:latin typeface="Calibri"/>
                          <a:cs typeface="Calibri"/>
                        </a:rPr>
                        <a:t> </a:t>
                      </a:r>
                      <a:r>
                        <a:rPr sz="2300" dirty="0">
                          <a:latin typeface="Calibri"/>
                          <a:cs typeface="Calibri"/>
                        </a:rPr>
                        <a:t>MN,</a:t>
                      </a:r>
                      <a:r>
                        <a:rPr sz="2300" spc="10" dirty="0">
                          <a:latin typeface="Calibri"/>
                          <a:cs typeface="Calibri"/>
                        </a:rPr>
                        <a:t> </a:t>
                      </a:r>
                      <a:r>
                        <a:rPr sz="2300" dirty="0">
                          <a:latin typeface="Calibri"/>
                          <a:cs typeface="Calibri"/>
                        </a:rPr>
                        <a:t>NH, NJ, NY, </a:t>
                      </a:r>
                      <a:r>
                        <a:rPr sz="2300" spc="-25" dirty="0">
                          <a:latin typeface="Calibri"/>
                          <a:cs typeface="Calibri"/>
                        </a:rPr>
                        <a:t>VA</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55"/>
                        </a:spcBef>
                      </a:pPr>
                      <a:r>
                        <a:rPr sz="2300" dirty="0">
                          <a:latin typeface="Calibri"/>
                          <a:cs typeface="Calibri"/>
                        </a:rPr>
                        <a:t>KS,</a:t>
                      </a:r>
                      <a:r>
                        <a:rPr sz="2300" spc="-5" dirty="0">
                          <a:latin typeface="Calibri"/>
                          <a:cs typeface="Calibri"/>
                        </a:rPr>
                        <a:t> </a:t>
                      </a:r>
                      <a:r>
                        <a:rPr sz="2300" spc="-25" dirty="0">
                          <a:latin typeface="Calibri"/>
                          <a:cs typeface="Calibri"/>
                        </a:rPr>
                        <a:t>LA</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55"/>
                        </a:spcBef>
                      </a:pPr>
                      <a:r>
                        <a:rPr sz="2300" dirty="0">
                          <a:latin typeface="Calibri"/>
                          <a:cs typeface="Calibri"/>
                        </a:rPr>
                        <a:t>FL*, </a:t>
                      </a:r>
                      <a:r>
                        <a:rPr sz="2300" spc="-25" dirty="0">
                          <a:latin typeface="Calibri"/>
                          <a:cs typeface="Calibri"/>
                        </a:rPr>
                        <a:t>MN</a:t>
                      </a:r>
                      <a:endParaRPr sz="2300">
                        <a:latin typeface="Calibri"/>
                        <a:cs typeface="Calibri"/>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9820" y="305845"/>
            <a:ext cx="15627985" cy="1692771"/>
          </a:xfrm>
          <a:prstGeom prst="rect">
            <a:avLst/>
          </a:prstGeom>
        </p:spPr>
        <p:txBody>
          <a:bodyPr vert="horz" wrap="square" lIns="0" tIns="25400" rIns="0" bIns="0" rtlCol="0">
            <a:spAutoFit/>
          </a:bodyPr>
          <a:lstStyle/>
          <a:p>
            <a:pPr marL="476250" marR="5080">
              <a:lnSpc>
                <a:spcPts val="6530"/>
              </a:lnSpc>
              <a:spcBef>
                <a:spcPts val="200"/>
              </a:spcBef>
            </a:pPr>
            <a:r>
              <a:rPr dirty="0"/>
              <a:t>State</a:t>
            </a:r>
            <a:r>
              <a:rPr spc="-145" dirty="0"/>
              <a:t> </a:t>
            </a:r>
            <a:r>
              <a:rPr dirty="0"/>
              <a:t>Level</a:t>
            </a:r>
            <a:r>
              <a:rPr spc="-130" dirty="0"/>
              <a:t> </a:t>
            </a:r>
            <a:r>
              <a:rPr dirty="0"/>
              <a:t>Review</a:t>
            </a:r>
            <a:r>
              <a:rPr spc="-140" dirty="0"/>
              <a:t> </a:t>
            </a:r>
            <a:r>
              <a:rPr dirty="0"/>
              <a:t>–</a:t>
            </a:r>
            <a:r>
              <a:rPr spc="-135" dirty="0"/>
              <a:t> </a:t>
            </a:r>
            <a:r>
              <a:rPr dirty="0"/>
              <a:t>2024</a:t>
            </a:r>
            <a:r>
              <a:rPr spc="-145" dirty="0"/>
              <a:t> </a:t>
            </a:r>
            <a:r>
              <a:rPr dirty="0"/>
              <a:t>DEFORM</a:t>
            </a:r>
            <a:r>
              <a:rPr spc="-145" dirty="0"/>
              <a:t> </a:t>
            </a:r>
            <a:r>
              <a:rPr spc="-10" dirty="0"/>
              <a:t>Activity </a:t>
            </a:r>
            <a:r>
              <a:rPr dirty="0"/>
              <a:t>(as</a:t>
            </a:r>
            <a:r>
              <a:rPr spc="-70" dirty="0"/>
              <a:t> </a:t>
            </a:r>
            <a:r>
              <a:rPr dirty="0"/>
              <a:t>of</a:t>
            </a:r>
            <a:r>
              <a:rPr spc="-65" dirty="0"/>
              <a:t> </a:t>
            </a:r>
            <a:r>
              <a:rPr lang="en-US" strike="sngStrike" spc="-10" dirty="0"/>
              <a:t>4</a:t>
            </a:r>
            <a:r>
              <a:rPr lang="en-US" spc="-10" dirty="0"/>
              <a:t>/24 </a:t>
            </a:r>
            <a:r>
              <a:rPr spc="-10" dirty="0"/>
              <a:t>/24)</a:t>
            </a:r>
          </a:p>
        </p:txBody>
      </p:sp>
      <p:grpSp>
        <p:nvGrpSpPr>
          <p:cNvPr id="3" name="object 3"/>
          <p:cNvGrpSpPr/>
          <p:nvPr/>
        </p:nvGrpSpPr>
        <p:grpSpPr>
          <a:xfrm>
            <a:off x="917877" y="3167652"/>
            <a:ext cx="2486025" cy="2486660"/>
            <a:chOff x="917877" y="3167652"/>
            <a:chExt cx="2486025" cy="2486660"/>
          </a:xfrm>
        </p:grpSpPr>
        <p:sp>
          <p:nvSpPr>
            <p:cNvPr id="4" name="object 4"/>
            <p:cNvSpPr/>
            <p:nvPr/>
          </p:nvSpPr>
          <p:spPr>
            <a:xfrm>
              <a:off x="917877" y="3167652"/>
              <a:ext cx="2486025" cy="2486660"/>
            </a:xfrm>
            <a:custGeom>
              <a:avLst/>
              <a:gdLst/>
              <a:ahLst/>
              <a:cxnLst/>
              <a:rect l="l" t="t" r="r" b="b"/>
              <a:pathLst>
                <a:path w="2486025" h="2486660">
                  <a:moveTo>
                    <a:pt x="1242998" y="0"/>
                  </a:moveTo>
                  <a:lnTo>
                    <a:pt x="1195320" y="897"/>
                  </a:lnTo>
                  <a:lnTo>
                    <a:pt x="1148095" y="3569"/>
                  </a:lnTo>
                  <a:lnTo>
                    <a:pt x="1101357" y="7983"/>
                  </a:lnTo>
                  <a:lnTo>
                    <a:pt x="1055137" y="14107"/>
                  </a:lnTo>
                  <a:lnTo>
                    <a:pt x="1009467" y="21908"/>
                  </a:lnTo>
                  <a:lnTo>
                    <a:pt x="964381" y="31354"/>
                  </a:lnTo>
                  <a:lnTo>
                    <a:pt x="919909" y="42414"/>
                  </a:lnTo>
                  <a:lnTo>
                    <a:pt x="876084" y="55055"/>
                  </a:lnTo>
                  <a:lnTo>
                    <a:pt x="832939" y="69244"/>
                  </a:lnTo>
                  <a:lnTo>
                    <a:pt x="790505" y="84950"/>
                  </a:lnTo>
                  <a:lnTo>
                    <a:pt x="748815" y="102141"/>
                  </a:lnTo>
                  <a:lnTo>
                    <a:pt x="707900" y="120783"/>
                  </a:lnTo>
                  <a:lnTo>
                    <a:pt x="667794" y="140846"/>
                  </a:lnTo>
                  <a:lnTo>
                    <a:pt x="628528" y="162296"/>
                  </a:lnTo>
                  <a:lnTo>
                    <a:pt x="590134" y="185102"/>
                  </a:lnTo>
                  <a:lnTo>
                    <a:pt x="552645" y="209231"/>
                  </a:lnTo>
                  <a:lnTo>
                    <a:pt x="516093" y="234651"/>
                  </a:lnTo>
                  <a:lnTo>
                    <a:pt x="480510" y="261331"/>
                  </a:lnTo>
                  <a:lnTo>
                    <a:pt x="445928" y="289237"/>
                  </a:lnTo>
                  <a:lnTo>
                    <a:pt x="412379" y="318338"/>
                  </a:lnTo>
                  <a:lnTo>
                    <a:pt x="379896" y="348601"/>
                  </a:lnTo>
                  <a:lnTo>
                    <a:pt x="348511" y="379995"/>
                  </a:lnTo>
                  <a:lnTo>
                    <a:pt x="318255" y="412486"/>
                  </a:lnTo>
                  <a:lnTo>
                    <a:pt x="289162" y="446043"/>
                  </a:lnTo>
                  <a:lnTo>
                    <a:pt x="261263" y="480634"/>
                  </a:lnTo>
                  <a:lnTo>
                    <a:pt x="234590" y="516226"/>
                  </a:lnTo>
                  <a:lnTo>
                    <a:pt x="209177" y="552788"/>
                  </a:lnTo>
                  <a:lnTo>
                    <a:pt x="185054" y="590286"/>
                  </a:lnTo>
                  <a:lnTo>
                    <a:pt x="162254" y="628690"/>
                  </a:lnTo>
                  <a:lnTo>
                    <a:pt x="140809" y="667966"/>
                  </a:lnTo>
                  <a:lnTo>
                    <a:pt x="120752" y="708082"/>
                  </a:lnTo>
                  <a:lnTo>
                    <a:pt x="102114" y="749007"/>
                  </a:lnTo>
                  <a:lnTo>
                    <a:pt x="84928" y="790707"/>
                  </a:lnTo>
                  <a:lnTo>
                    <a:pt x="69226" y="833152"/>
                  </a:lnTo>
                  <a:lnTo>
                    <a:pt x="55040" y="876308"/>
                  </a:lnTo>
                  <a:lnTo>
                    <a:pt x="42403" y="920143"/>
                  </a:lnTo>
                  <a:lnTo>
                    <a:pt x="31346" y="964626"/>
                  </a:lnTo>
                  <a:lnTo>
                    <a:pt x="21902" y="1009724"/>
                  </a:lnTo>
                  <a:lnTo>
                    <a:pt x="14103" y="1055405"/>
                  </a:lnTo>
                  <a:lnTo>
                    <a:pt x="7981" y="1101636"/>
                  </a:lnTo>
                  <a:lnTo>
                    <a:pt x="3568" y="1148386"/>
                  </a:lnTo>
                  <a:lnTo>
                    <a:pt x="897" y="1195622"/>
                  </a:lnTo>
                  <a:lnTo>
                    <a:pt x="0" y="1243312"/>
                  </a:lnTo>
                  <a:lnTo>
                    <a:pt x="897" y="1291003"/>
                  </a:lnTo>
                  <a:lnTo>
                    <a:pt x="3568" y="1338239"/>
                  </a:lnTo>
                  <a:lnTo>
                    <a:pt x="7981" y="1384989"/>
                  </a:lnTo>
                  <a:lnTo>
                    <a:pt x="14103" y="1431220"/>
                  </a:lnTo>
                  <a:lnTo>
                    <a:pt x="21902" y="1476901"/>
                  </a:lnTo>
                  <a:lnTo>
                    <a:pt x="31346" y="1521999"/>
                  </a:lnTo>
                  <a:lnTo>
                    <a:pt x="42403" y="1566481"/>
                  </a:lnTo>
                  <a:lnTo>
                    <a:pt x="55040" y="1610317"/>
                  </a:lnTo>
                  <a:lnTo>
                    <a:pt x="69226" y="1653473"/>
                  </a:lnTo>
                  <a:lnTo>
                    <a:pt x="84928" y="1695918"/>
                  </a:lnTo>
                  <a:lnTo>
                    <a:pt x="102114" y="1737618"/>
                  </a:lnTo>
                  <a:lnTo>
                    <a:pt x="120752" y="1778543"/>
                  </a:lnTo>
                  <a:lnTo>
                    <a:pt x="140809" y="1818659"/>
                  </a:lnTo>
                  <a:lnTo>
                    <a:pt x="162254" y="1857935"/>
                  </a:lnTo>
                  <a:lnTo>
                    <a:pt x="185054" y="1896339"/>
                  </a:lnTo>
                  <a:lnTo>
                    <a:pt x="209177" y="1933837"/>
                  </a:lnTo>
                  <a:lnTo>
                    <a:pt x="234590" y="1970399"/>
                  </a:lnTo>
                  <a:lnTo>
                    <a:pt x="261263" y="2005991"/>
                  </a:lnTo>
                  <a:lnTo>
                    <a:pt x="289162" y="2040582"/>
                  </a:lnTo>
                  <a:lnTo>
                    <a:pt x="318255" y="2074139"/>
                  </a:lnTo>
                  <a:lnTo>
                    <a:pt x="348511" y="2106630"/>
                  </a:lnTo>
                  <a:lnTo>
                    <a:pt x="379896" y="2138024"/>
                  </a:lnTo>
                  <a:lnTo>
                    <a:pt x="412379" y="2168287"/>
                  </a:lnTo>
                  <a:lnTo>
                    <a:pt x="445928" y="2197388"/>
                  </a:lnTo>
                  <a:lnTo>
                    <a:pt x="480510" y="2225294"/>
                  </a:lnTo>
                  <a:lnTo>
                    <a:pt x="516093" y="2251973"/>
                  </a:lnTo>
                  <a:lnTo>
                    <a:pt x="552645" y="2277394"/>
                  </a:lnTo>
                  <a:lnTo>
                    <a:pt x="590134" y="2301523"/>
                  </a:lnTo>
                  <a:lnTo>
                    <a:pt x="628528" y="2324329"/>
                  </a:lnTo>
                  <a:lnTo>
                    <a:pt x="667794" y="2345779"/>
                  </a:lnTo>
                  <a:lnTo>
                    <a:pt x="707900" y="2365842"/>
                  </a:lnTo>
                  <a:lnTo>
                    <a:pt x="748815" y="2384484"/>
                  </a:lnTo>
                  <a:lnTo>
                    <a:pt x="790505" y="2401675"/>
                  </a:lnTo>
                  <a:lnTo>
                    <a:pt x="832939" y="2417381"/>
                  </a:lnTo>
                  <a:lnTo>
                    <a:pt x="876084" y="2431570"/>
                  </a:lnTo>
                  <a:lnTo>
                    <a:pt x="919909" y="2444211"/>
                  </a:lnTo>
                  <a:lnTo>
                    <a:pt x="964381" y="2455270"/>
                  </a:lnTo>
                  <a:lnTo>
                    <a:pt x="1009467" y="2464717"/>
                  </a:lnTo>
                  <a:lnTo>
                    <a:pt x="1055137" y="2472518"/>
                  </a:lnTo>
                  <a:lnTo>
                    <a:pt x="1101357" y="2478642"/>
                  </a:lnTo>
                  <a:lnTo>
                    <a:pt x="1148095" y="2483056"/>
                  </a:lnTo>
                  <a:lnTo>
                    <a:pt x="1195320" y="2485728"/>
                  </a:lnTo>
                  <a:lnTo>
                    <a:pt x="1242998" y="2486625"/>
                  </a:lnTo>
                  <a:lnTo>
                    <a:pt x="1290677" y="2485728"/>
                  </a:lnTo>
                  <a:lnTo>
                    <a:pt x="1337901" y="2483056"/>
                  </a:lnTo>
                  <a:lnTo>
                    <a:pt x="1384640" y="2478642"/>
                  </a:lnTo>
                  <a:lnTo>
                    <a:pt x="1430860" y="2472518"/>
                  </a:lnTo>
                  <a:lnTo>
                    <a:pt x="1476529" y="2464717"/>
                  </a:lnTo>
                  <a:lnTo>
                    <a:pt x="1521616" y="2455270"/>
                  </a:lnTo>
                  <a:lnTo>
                    <a:pt x="1566088" y="2444211"/>
                  </a:lnTo>
                  <a:lnTo>
                    <a:pt x="1609912" y="2431570"/>
                  </a:lnTo>
                  <a:lnTo>
                    <a:pt x="1653058" y="2417381"/>
                  </a:lnTo>
                  <a:lnTo>
                    <a:pt x="1695492" y="2401675"/>
                  </a:lnTo>
                  <a:lnTo>
                    <a:pt x="1737182" y="2384484"/>
                  </a:lnTo>
                  <a:lnTo>
                    <a:pt x="1778096" y="2365842"/>
                  </a:lnTo>
                  <a:lnTo>
                    <a:pt x="1818202" y="2345779"/>
                  </a:lnTo>
                  <a:lnTo>
                    <a:pt x="1857468" y="2324329"/>
                  </a:lnTo>
                  <a:lnTo>
                    <a:pt x="1895862" y="2301523"/>
                  </a:lnTo>
                  <a:lnTo>
                    <a:pt x="1933351" y="2277394"/>
                  </a:lnTo>
                  <a:lnTo>
                    <a:pt x="1969903" y="2251973"/>
                  </a:lnTo>
                  <a:lnTo>
                    <a:pt x="2005487" y="2225294"/>
                  </a:lnTo>
                  <a:lnTo>
                    <a:pt x="2040069" y="2197388"/>
                  </a:lnTo>
                  <a:lnTo>
                    <a:pt x="2073617" y="2168287"/>
                  </a:lnTo>
                  <a:lnTo>
                    <a:pt x="2106100" y="2138024"/>
                  </a:lnTo>
                  <a:lnTo>
                    <a:pt x="2137486" y="2106630"/>
                  </a:lnTo>
                  <a:lnTo>
                    <a:pt x="2167741" y="2074139"/>
                  </a:lnTo>
                  <a:lnTo>
                    <a:pt x="2196835" y="2040582"/>
                  </a:lnTo>
                  <a:lnTo>
                    <a:pt x="2224734" y="2005991"/>
                  </a:lnTo>
                  <a:lnTo>
                    <a:pt x="2251406" y="1970399"/>
                  </a:lnTo>
                  <a:lnTo>
                    <a:pt x="2276820" y="1933837"/>
                  </a:lnTo>
                  <a:lnTo>
                    <a:pt x="2300943" y="1896339"/>
                  </a:lnTo>
                  <a:lnTo>
                    <a:pt x="2323743" y="1857935"/>
                  </a:lnTo>
                  <a:lnTo>
                    <a:pt x="2345188" y="1818659"/>
                  </a:lnTo>
                  <a:lnTo>
                    <a:pt x="2365245" y="1778543"/>
                  </a:lnTo>
                  <a:lnTo>
                    <a:pt x="2383883" y="1737618"/>
                  </a:lnTo>
                  <a:lnTo>
                    <a:pt x="2401069" y="1695918"/>
                  </a:lnTo>
                  <a:lnTo>
                    <a:pt x="2416770" y="1653473"/>
                  </a:lnTo>
                  <a:lnTo>
                    <a:pt x="2430956" y="1610317"/>
                  </a:lnTo>
                  <a:lnTo>
                    <a:pt x="2443594" y="1566481"/>
                  </a:lnTo>
                  <a:lnTo>
                    <a:pt x="2454650" y="1521999"/>
                  </a:lnTo>
                  <a:lnTo>
                    <a:pt x="2464094" y="1476901"/>
                  </a:lnTo>
                  <a:lnTo>
                    <a:pt x="2471894" y="1431220"/>
                  </a:lnTo>
                  <a:lnTo>
                    <a:pt x="2478016" y="1384989"/>
                  </a:lnTo>
                  <a:lnTo>
                    <a:pt x="2482428" y="1338239"/>
                  </a:lnTo>
                  <a:lnTo>
                    <a:pt x="2485100" y="1291003"/>
                  </a:lnTo>
                  <a:lnTo>
                    <a:pt x="2485997" y="1243312"/>
                  </a:lnTo>
                  <a:lnTo>
                    <a:pt x="2485100" y="1195622"/>
                  </a:lnTo>
                  <a:lnTo>
                    <a:pt x="2482428" y="1148386"/>
                  </a:lnTo>
                  <a:lnTo>
                    <a:pt x="2478016" y="1101636"/>
                  </a:lnTo>
                  <a:lnTo>
                    <a:pt x="2471894" y="1055405"/>
                  </a:lnTo>
                  <a:lnTo>
                    <a:pt x="2464094" y="1009724"/>
                  </a:lnTo>
                  <a:lnTo>
                    <a:pt x="2454650" y="964626"/>
                  </a:lnTo>
                  <a:lnTo>
                    <a:pt x="2443594" y="920143"/>
                  </a:lnTo>
                  <a:lnTo>
                    <a:pt x="2430956" y="876308"/>
                  </a:lnTo>
                  <a:lnTo>
                    <a:pt x="2416770" y="833152"/>
                  </a:lnTo>
                  <a:lnTo>
                    <a:pt x="2401069" y="790707"/>
                  </a:lnTo>
                  <a:lnTo>
                    <a:pt x="2383883" y="749007"/>
                  </a:lnTo>
                  <a:lnTo>
                    <a:pt x="2365245" y="708082"/>
                  </a:lnTo>
                  <a:lnTo>
                    <a:pt x="2345188" y="667966"/>
                  </a:lnTo>
                  <a:lnTo>
                    <a:pt x="2323743" y="628690"/>
                  </a:lnTo>
                  <a:lnTo>
                    <a:pt x="2300943" y="590286"/>
                  </a:lnTo>
                  <a:lnTo>
                    <a:pt x="2276820" y="552788"/>
                  </a:lnTo>
                  <a:lnTo>
                    <a:pt x="2251406" y="516226"/>
                  </a:lnTo>
                  <a:lnTo>
                    <a:pt x="2224734" y="480634"/>
                  </a:lnTo>
                  <a:lnTo>
                    <a:pt x="2196835" y="446043"/>
                  </a:lnTo>
                  <a:lnTo>
                    <a:pt x="2167741" y="412486"/>
                  </a:lnTo>
                  <a:lnTo>
                    <a:pt x="2137486" y="379995"/>
                  </a:lnTo>
                  <a:lnTo>
                    <a:pt x="2106100" y="348601"/>
                  </a:lnTo>
                  <a:lnTo>
                    <a:pt x="2073617" y="318338"/>
                  </a:lnTo>
                  <a:lnTo>
                    <a:pt x="2040069" y="289237"/>
                  </a:lnTo>
                  <a:lnTo>
                    <a:pt x="2005487" y="261331"/>
                  </a:lnTo>
                  <a:lnTo>
                    <a:pt x="1969903" y="234651"/>
                  </a:lnTo>
                  <a:lnTo>
                    <a:pt x="1933351" y="209231"/>
                  </a:lnTo>
                  <a:lnTo>
                    <a:pt x="1895862" y="185102"/>
                  </a:lnTo>
                  <a:lnTo>
                    <a:pt x="1857468" y="162296"/>
                  </a:lnTo>
                  <a:lnTo>
                    <a:pt x="1818202" y="140846"/>
                  </a:lnTo>
                  <a:lnTo>
                    <a:pt x="1778096" y="120783"/>
                  </a:lnTo>
                  <a:lnTo>
                    <a:pt x="1737182" y="102141"/>
                  </a:lnTo>
                  <a:lnTo>
                    <a:pt x="1695492" y="84950"/>
                  </a:lnTo>
                  <a:lnTo>
                    <a:pt x="1653058" y="69244"/>
                  </a:lnTo>
                  <a:lnTo>
                    <a:pt x="1609912" y="55055"/>
                  </a:lnTo>
                  <a:lnTo>
                    <a:pt x="1566088" y="42414"/>
                  </a:lnTo>
                  <a:lnTo>
                    <a:pt x="1521616" y="31354"/>
                  </a:lnTo>
                  <a:lnTo>
                    <a:pt x="1476529" y="21908"/>
                  </a:lnTo>
                  <a:lnTo>
                    <a:pt x="1430860" y="14107"/>
                  </a:lnTo>
                  <a:lnTo>
                    <a:pt x="1384640" y="7983"/>
                  </a:lnTo>
                  <a:lnTo>
                    <a:pt x="1337901" y="3569"/>
                  </a:lnTo>
                  <a:lnTo>
                    <a:pt x="1290677" y="897"/>
                  </a:lnTo>
                  <a:lnTo>
                    <a:pt x="1242998" y="0"/>
                  </a:lnTo>
                  <a:close/>
                </a:path>
              </a:pathLst>
            </a:custGeom>
            <a:solidFill>
              <a:srgbClr val="00488F"/>
            </a:solidFill>
          </p:spPr>
          <p:txBody>
            <a:bodyPr wrap="square" lIns="0" tIns="0" rIns="0" bIns="0" rtlCol="0"/>
            <a:lstStyle/>
            <a:p>
              <a:endParaRPr/>
            </a:p>
          </p:txBody>
        </p:sp>
        <p:sp>
          <p:nvSpPr>
            <p:cNvPr id="5" name="object 5"/>
            <p:cNvSpPr/>
            <p:nvPr/>
          </p:nvSpPr>
          <p:spPr>
            <a:xfrm>
              <a:off x="1120174" y="3786716"/>
              <a:ext cx="1859914" cy="1397000"/>
            </a:xfrm>
            <a:custGeom>
              <a:avLst/>
              <a:gdLst/>
              <a:ahLst/>
              <a:cxnLst/>
              <a:rect l="l" t="t" r="r" b="b"/>
              <a:pathLst>
                <a:path w="1859914" h="1397000">
                  <a:moveTo>
                    <a:pt x="1803704" y="1371600"/>
                  </a:moveTo>
                  <a:lnTo>
                    <a:pt x="1705822" y="1371600"/>
                  </a:lnTo>
                  <a:lnTo>
                    <a:pt x="1714220" y="1384300"/>
                  </a:lnTo>
                  <a:lnTo>
                    <a:pt x="1714220" y="1397000"/>
                  </a:lnTo>
                  <a:lnTo>
                    <a:pt x="1719811" y="1384300"/>
                  </a:lnTo>
                  <a:lnTo>
                    <a:pt x="1786919" y="1384300"/>
                  </a:lnTo>
                  <a:lnTo>
                    <a:pt x="1803704" y="1371600"/>
                  </a:lnTo>
                  <a:close/>
                </a:path>
                <a:path w="1859914" h="1397000">
                  <a:moveTo>
                    <a:pt x="1786919" y="1384300"/>
                  </a:moveTo>
                  <a:lnTo>
                    <a:pt x="1719811" y="1384300"/>
                  </a:lnTo>
                  <a:lnTo>
                    <a:pt x="1722607" y="1397000"/>
                  </a:lnTo>
                  <a:lnTo>
                    <a:pt x="1775736" y="1397000"/>
                  </a:lnTo>
                  <a:lnTo>
                    <a:pt x="1786919" y="1384300"/>
                  </a:lnTo>
                  <a:close/>
                </a:path>
                <a:path w="1859914" h="1397000">
                  <a:moveTo>
                    <a:pt x="1855435" y="1041400"/>
                  </a:moveTo>
                  <a:lnTo>
                    <a:pt x="1456939" y="1041400"/>
                  </a:lnTo>
                  <a:lnTo>
                    <a:pt x="1442961" y="1066800"/>
                  </a:lnTo>
                  <a:lnTo>
                    <a:pt x="1428982" y="1079500"/>
                  </a:lnTo>
                  <a:lnTo>
                    <a:pt x="1423391" y="1104900"/>
                  </a:lnTo>
                  <a:lnTo>
                    <a:pt x="1448552" y="1117600"/>
                  </a:lnTo>
                  <a:lnTo>
                    <a:pt x="1456939" y="1130300"/>
                  </a:lnTo>
                  <a:lnTo>
                    <a:pt x="1462531" y="1168400"/>
                  </a:lnTo>
                  <a:lnTo>
                    <a:pt x="1496090" y="1231900"/>
                  </a:lnTo>
                  <a:lnTo>
                    <a:pt x="1557617" y="1231900"/>
                  </a:lnTo>
                  <a:lnTo>
                    <a:pt x="1568800" y="1244600"/>
                  </a:lnTo>
                  <a:lnTo>
                    <a:pt x="1579983" y="1244600"/>
                  </a:lnTo>
                  <a:lnTo>
                    <a:pt x="1585574" y="1257300"/>
                  </a:lnTo>
                  <a:lnTo>
                    <a:pt x="1588380" y="1257300"/>
                  </a:lnTo>
                  <a:lnTo>
                    <a:pt x="1605155" y="1282700"/>
                  </a:lnTo>
                  <a:lnTo>
                    <a:pt x="1638714" y="1320800"/>
                  </a:lnTo>
                  <a:lnTo>
                    <a:pt x="1666671" y="1358900"/>
                  </a:lnTo>
                  <a:lnTo>
                    <a:pt x="1694639" y="1358900"/>
                  </a:lnTo>
                  <a:lnTo>
                    <a:pt x="1700230" y="1371600"/>
                  </a:lnTo>
                  <a:lnTo>
                    <a:pt x="1823274" y="1371600"/>
                  </a:lnTo>
                  <a:lnTo>
                    <a:pt x="1823274" y="1358900"/>
                  </a:lnTo>
                  <a:lnTo>
                    <a:pt x="1831661" y="1346200"/>
                  </a:lnTo>
                  <a:lnTo>
                    <a:pt x="1837263" y="1333500"/>
                  </a:lnTo>
                  <a:lnTo>
                    <a:pt x="1840059" y="1333500"/>
                  </a:lnTo>
                  <a:lnTo>
                    <a:pt x="1840059" y="1308100"/>
                  </a:lnTo>
                  <a:lnTo>
                    <a:pt x="1834457" y="1282700"/>
                  </a:lnTo>
                  <a:lnTo>
                    <a:pt x="1834457" y="1270000"/>
                  </a:lnTo>
                  <a:lnTo>
                    <a:pt x="1840059" y="1244600"/>
                  </a:lnTo>
                  <a:lnTo>
                    <a:pt x="1851242" y="1231900"/>
                  </a:lnTo>
                  <a:lnTo>
                    <a:pt x="1856833" y="1219200"/>
                  </a:lnTo>
                  <a:lnTo>
                    <a:pt x="1859629" y="1168400"/>
                  </a:lnTo>
                  <a:lnTo>
                    <a:pt x="1859629" y="1104900"/>
                  </a:lnTo>
                  <a:lnTo>
                    <a:pt x="1856833" y="1054100"/>
                  </a:lnTo>
                  <a:lnTo>
                    <a:pt x="1855435" y="1041400"/>
                  </a:lnTo>
                  <a:close/>
                </a:path>
                <a:path w="1859914" h="1397000">
                  <a:moveTo>
                    <a:pt x="1848446" y="990600"/>
                  </a:moveTo>
                  <a:lnTo>
                    <a:pt x="1389832" y="990600"/>
                  </a:lnTo>
                  <a:lnTo>
                    <a:pt x="1384240" y="1016000"/>
                  </a:lnTo>
                  <a:lnTo>
                    <a:pt x="1384240" y="1041400"/>
                  </a:lnTo>
                  <a:lnTo>
                    <a:pt x="1387036" y="1054100"/>
                  </a:lnTo>
                  <a:lnTo>
                    <a:pt x="1395423" y="1079500"/>
                  </a:lnTo>
                  <a:lnTo>
                    <a:pt x="1406606" y="1092200"/>
                  </a:lnTo>
                  <a:lnTo>
                    <a:pt x="1423391" y="1054100"/>
                  </a:lnTo>
                  <a:lnTo>
                    <a:pt x="1428982" y="1054100"/>
                  </a:lnTo>
                  <a:lnTo>
                    <a:pt x="1437369" y="1041400"/>
                  </a:lnTo>
                  <a:lnTo>
                    <a:pt x="1855435" y="1041400"/>
                  </a:lnTo>
                  <a:lnTo>
                    <a:pt x="1851242" y="1003300"/>
                  </a:lnTo>
                  <a:lnTo>
                    <a:pt x="1848446" y="990600"/>
                  </a:lnTo>
                  <a:close/>
                </a:path>
                <a:path w="1859914" h="1397000">
                  <a:moveTo>
                    <a:pt x="1767349" y="863600"/>
                  </a:moveTo>
                  <a:lnTo>
                    <a:pt x="1230433" y="863600"/>
                  </a:lnTo>
                  <a:lnTo>
                    <a:pt x="1224842" y="876300"/>
                  </a:lnTo>
                  <a:lnTo>
                    <a:pt x="1219250" y="876300"/>
                  </a:lnTo>
                  <a:lnTo>
                    <a:pt x="1222046" y="889000"/>
                  </a:lnTo>
                  <a:lnTo>
                    <a:pt x="1224842" y="889000"/>
                  </a:lnTo>
                  <a:lnTo>
                    <a:pt x="1238820" y="901700"/>
                  </a:lnTo>
                  <a:lnTo>
                    <a:pt x="1250003" y="901700"/>
                  </a:lnTo>
                  <a:lnTo>
                    <a:pt x="1258401" y="914400"/>
                  </a:lnTo>
                  <a:lnTo>
                    <a:pt x="1269584" y="952500"/>
                  </a:lnTo>
                  <a:lnTo>
                    <a:pt x="1283563" y="977900"/>
                  </a:lnTo>
                  <a:lnTo>
                    <a:pt x="1300347" y="1003300"/>
                  </a:lnTo>
                  <a:lnTo>
                    <a:pt x="1322713" y="1016000"/>
                  </a:lnTo>
                  <a:lnTo>
                    <a:pt x="1350681" y="1028700"/>
                  </a:lnTo>
                  <a:lnTo>
                    <a:pt x="1350681" y="1016000"/>
                  </a:lnTo>
                  <a:lnTo>
                    <a:pt x="1347885" y="1016000"/>
                  </a:lnTo>
                  <a:lnTo>
                    <a:pt x="1339488" y="1003300"/>
                  </a:lnTo>
                  <a:lnTo>
                    <a:pt x="1331100" y="1003300"/>
                  </a:lnTo>
                  <a:lnTo>
                    <a:pt x="1331100" y="990600"/>
                  </a:lnTo>
                  <a:lnTo>
                    <a:pt x="1848446" y="990600"/>
                  </a:lnTo>
                  <a:lnTo>
                    <a:pt x="1840059" y="952500"/>
                  </a:lnTo>
                  <a:lnTo>
                    <a:pt x="1826070" y="914400"/>
                  </a:lnTo>
                  <a:lnTo>
                    <a:pt x="1814887" y="901700"/>
                  </a:lnTo>
                  <a:lnTo>
                    <a:pt x="1795317" y="876300"/>
                  </a:lnTo>
                  <a:lnTo>
                    <a:pt x="1767349" y="863600"/>
                  </a:lnTo>
                  <a:close/>
                </a:path>
                <a:path w="1859914" h="1397000">
                  <a:moveTo>
                    <a:pt x="1367455" y="990600"/>
                  </a:moveTo>
                  <a:lnTo>
                    <a:pt x="1336692" y="990600"/>
                  </a:lnTo>
                  <a:lnTo>
                    <a:pt x="1350681" y="1003300"/>
                  </a:lnTo>
                  <a:lnTo>
                    <a:pt x="1367455" y="990600"/>
                  </a:lnTo>
                  <a:close/>
                </a:path>
                <a:path w="1859914" h="1397000">
                  <a:moveTo>
                    <a:pt x="1722607" y="749300"/>
                  </a:moveTo>
                  <a:lnTo>
                    <a:pt x="1191283" y="749300"/>
                  </a:lnTo>
                  <a:lnTo>
                    <a:pt x="1210853" y="762000"/>
                  </a:lnTo>
                  <a:lnTo>
                    <a:pt x="1261197" y="762000"/>
                  </a:lnTo>
                  <a:lnTo>
                    <a:pt x="1266788" y="787400"/>
                  </a:lnTo>
                  <a:lnTo>
                    <a:pt x="1266788" y="800100"/>
                  </a:lnTo>
                  <a:lnTo>
                    <a:pt x="1263992" y="800100"/>
                  </a:lnTo>
                  <a:lnTo>
                    <a:pt x="1258401" y="812800"/>
                  </a:lnTo>
                  <a:lnTo>
                    <a:pt x="1244412" y="812800"/>
                  </a:lnTo>
                  <a:lnTo>
                    <a:pt x="1241616" y="825500"/>
                  </a:lnTo>
                  <a:lnTo>
                    <a:pt x="1241616" y="838200"/>
                  </a:lnTo>
                  <a:lnTo>
                    <a:pt x="1238820" y="850900"/>
                  </a:lnTo>
                  <a:lnTo>
                    <a:pt x="1238820" y="863600"/>
                  </a:lnTo>
                  <a:lnTo>
                    <a:pt x="1775736" y="863600"/>
                  </a:lnTo>
                  <a:lnTo>
                    <a:pt x="1778532" y="850900"/>
                  </a:lnTo>
                  <a:lnTo>
                    <a:pt x="1778532" y="838200"/>
                  </a:lnTo>
                  <a:lnTo>
                    <a:pt x="1756166" y="812800"/>
                  </a:lnTo>
                  <a:lnTo>
                    <a:pt x="1722607" y="749300"/>
                  </a:lnTo>
                  <a:close/>
                </a:path>
                <a:path w="1859914" h="1397000">
                  <a:moveTo>
                    <a:pt x="1202466" y="774700"/>
                  </a:moveTo>
                  <a:lnTo>
                    <a:pt x="1163315" y="774700"/>
                  </a:lnTo>
                  <a:lnTo>
                    <a:pt x="1163315" y="800100"/>
                  </a:lnTo>
                  <a:lnTo>
                    <a:pt x="1185691" y="800100"/>
                  </a:lnTo>
                  <a:lnTo>
                    <a:pt x="1191283" y="812800"/>
                  </a:lnTo>
                  <a:lnTo>
                    <a:pt x="1210853" y="812800"/>
                  </a:lnTo>
                  <a:lnTo>
                    <a:pt x="1210853" y="787400"/>
                  </a:lnTo>
                  <a:lnTo>
                    <a:pt x="1205261" y="787400"/>
                  </a:lnTo>
                  <a:lnTo>
                    <a:pt x="1202466" y="774700"/>
                  </a:lnTo>
                  <a:close/>
                </a:path>
                <a:path w="1859914" h="1397000">
                  <a:moveTo>
                    <a:pt x="1196874" y="762000"/>
                  </a:moveTo>
                  <a:lnTo>
                    <a:pt x="1168906" y="762000"/>
                  </a:lnTo>
                  <a:lnTo>
                    <a:pt x="1168906" y="774700"/>
                  </a:lnTo>
                  <a:lnTo>
                    <a:pt x="1196874" y="774700"/>
                  </a:lnTo>
                  <a:lnTo>
                    <a:pt x="1196874" y="762000"/>
                  </a:lnTo>
                  <a:close/>
                </a:path>
                <a:path w="1859914" h="1397000">
                  <a:moveTo>
                    <a:pt x="1574952" y="444500"/>
                  </a:moveTo>
                  <a:lnTo>
                    <a:pt x="1118573" y="444500"/>
                  </a:lnTo>
                  <a:lnTo>
                    <a:pt x="1152132" y="508000"/>
                  </a:lnTo>
                  <a:lnTo>
                    <a:pt x="1171702" y="520700"/>
                  </a:lnTo>
                  <a:lnTo>
                    <a:pt x="1185691" y="571500"/>
                  </a:lnTo>
                  <a:lnTo>
                    <a:pt x="1182895" y="635000"/>
                  </a:lnTo>
                  <a:lnTo>
                    <a:pt x="1177304" y="698500"/>
                  </a:lnTo>
                  <a:lnTo>
                    <a:pt x="1177304" y="749300"/>
                  </a:lnTo>
                  <a:lnTo>
                    <a:pt x="1171702" y="762000"/>
                  </a:lnTo>
                  <a:lnTo>
                    <a:pt x="1188487" y="762000"/>
                  </a:lnTo>
                  <a:lnTo>
                    <a:pt x="1191283" y="749300"/>
                  </a:lnTo>
                  <a:lnTo>
                    <a:pt x="1722607" y="749300"/>
                  </a:lnTo>
                  <a:lnTo>
                    <a:pt x="1705822" y="723900"/>
                  </a:lnTo>
                  <a:lnTo>
                    <a:pt x="1683456" y="698500"/>
                  </a:lnTo>
                  <a:lnTo>
                    <a:pt x="1666671" y="673100"/>
                  </a:lnTo>
                  <a:lnTo>
                    <a:pt x="1638714" y="622300"/>
                  </a:lnTo>
                  <a:lnTo>
                    <a:pt x="1613542" y="584200"/>
                  </a:lnTo>
                  <a:lnTo>
                    <a:pt x="1596768" y="546100"/>
                  </a:lnTo>
                  <a:lnTo>
                    <a:pt x="1582779" y="508000"/>
                  </a:lnTo>
                  <a:lnTo>
                    <a:pt x="1579983" y="482600"/>
                  </a:lnTo>
                  <a:lnTo>
                    <a:pt x="1605155" y="482600"/>
                  </a:lnTo>
                  <a:lnTo>
                    <a:pt x="1574952" y="444500"/>
                  </a:lnTo>
                  <a:close/>
                </a:path>
                <a:path w="1859914" h="1397000">
                  <a:moveTo>
                    <a:pt x="1473165" y="304800"/>
                  </a:moveTo>
                  <a:lnTo>
                    <a:pt x="918626" y="304800"/>
                  </a:lnTo>
                  <a:lnTo>
                    <a:pt x="922820" y="317500"/>
                  </a:lnTo>
                  <a:lnTo>
                    <a:pt x="928421" y="317500"/>
                  </a:lnTo>
                  <a:lnTo>
                    <a:pt x="945196" y="330200"/>
                  </a:lnTo>
                  <a:lnTo>
                    <a:pt x="959174" y="330200"/>
                  </a:lnTo>
                  <a:lnTo>
                    <a:pt x="970368" y="342900"/>
                  </a:lnTo>
                  <a:lnTo>
                    <a:pt x="978755" y="355600"/>
                  </a:lnTo>
                  <a:lnTo>
                    <a:pt x="973164" y="381000"/>
                  </a:lnTo>
                  <a:lnTo>
                    <a:pt x="1006712" y="393700"/>
                  </a:lnTo>
                  <a:lnTo>
                    <a:pt x="1051465" y="431800"/>
                  </a:lnTo>
                  <a:lnTo>
                    <a:pt x="1079422" y="444500"/>
                  </a:lnTo>
                  <a:lnTo>
                    <a:pt x="1079422" y="457200"/>
                  </a:lnTo>
                  <a:lnTo>
                    <a:pt x="1085014" y="457200"/>
                  </a:lnTo>
                  <a:lnTo>
                    <a:pt x="1099003" y="444500"/>
                  </a:lnTo>
                  <a:lnTo>
                    <a:pt x="1574952" y="444500"/>
                  </a:lnTo>
                  <a:lnTo>
                    <a:pt x="1504477" y="355600"/>
                  </a:lnTo>
                  <a:lnTo>
                    <a:pt x="1473165" y="304800"/>
                  </a:lnTo>
                  <a:close/>
                </a:path>
                <a:path w="1859914" h="1397000">
                  <a:moveTo>
                    <a:pt x="1435041" y="228600"/>
                  </a:moveTo>
                  <a:lnTo>
                    <a:pt x="472592" y="228600"/>
                  </a:lnTo>
                  <a:lnTo>
                    <a:pt x="467001" y="241300"/>
                  </a:lnTo>
                  <a:lnTo>
                    <a:pt x="447431" y="266700"/>
                  </a:lnTo>
                  <a:lnTo>
                    <a:pt x="439044" y="279400"/>
                  </a:lnTo>
                  <a:lnTo>
                    <a:pt x="478194" y="292100"/>
                  </a:lnTo>
                  <a:lnTo>
                    <a:pt x="511743" y="304800"/>
                  </a:lnTo>
                  <a:lnTo>
                    <a:pt x="503356" y="317500"/>
                  </a:lnTo>
                  <a:lnTo>
                    <a:pt x="486582" y="317500"/>
                  </a:lnTo>
                  <a:lnTo>
                    <a:pt x="511743" y="330200"/>
                  </a:lnTo>
                  <a:lnTo>
                    <a:pt x="528528" y="342900"/>
                  </a:lnTo>
                  <a:lnTo>
                    <a:pt x="542507" y="368300"/>
                  </a:lnTo>
                  <a:lnTo>
                    <a:pt x="550894" y="393700"/>
                  </a:lnTo>
                  <a:lnTo>
                    <a:pt x="559291" y="381000"/>
                  </a:lnTo>
                  <a:lnTo>
                    <a:pt x="606829" y="381000"/>
                  </a:lnTo>
                  <a:lnTo>
                    <a:pt x="618012" y="355600"/>
                  </a:lnTo>
                  <a:lnTo>
                    <a:pt x="629195" y="355600"/>
                  </a:lnTo>
                  <a:lnTo>
                    <a:pt x="634786" y="342900"/>
                  </a:lnTo>
                  <a:lnTo>
                    <a:pt x="668346" y="342900"/>
                  </a:lnTo>
                  <a:lnTo>
                    <a:pt x="673937" y="330200"/>
                  </a:lnTo>
                  <a:lnTo>
                    <a:pt x="729873" y="304800"/>
                  </a:lnTo>
                  <a:lnTo>
                    <a:pt x="724281" y="292100"/>
                  </a:lnTo>
                  <a:lnTo>
                    <a:pt x="721485" y="292100"/>
                  </a:lnTo>
                  <a:lnTo>
                    <a:pt x="727077" y="279400"/>
                  </a:lnTo>
                  <a:lnTo>
                    <a:pt x="741055" y="279400"/>
                  </a:lnTo>
                  <a:lnTo>
                    <a:pt x="746647" y="266700"/>
                  </a:lnTo>
                  <a:lnTo>
                    <a:pt x="755034" y="254000"/>
                  </a:lnTo>
                  <a:lnTo>
                    <a:pt x="1447160" y="254000"/>
                  </a:lnTo>
                  <a:lnTo>
                    <a:pt x="1435041" y="228600"/>
                  </a:lnTo>
                  <a:close/>
                </a:path>
                <a:path w="1859914" h="1397000">
                  <a:moveTo>
                    <a:pt x="668346" y="342900"/>
                  </a:moveTo>
                  <a:lnTo>
                    <a:pt x="634786" y="342900"/>
                  </a:lnTo>
                  <a:lnTo>
                    <a:pt x="634786" y="355600"/>
                  </a:lnTo>
                  <a:lnTo>
                    <a:pt x="648776" y="368300"/>
                  </a:lnTo>
                  <a:lnTo>
                    <a:pt x="651571" y="355600"/>
                  </a:lnTo>
                  <a:lnTo>
                    <a:pt x="657163" y="355600"/>
                  </a:lnTo>
                  <a:lnTo>
                    <a:pt x="668346" y="342900"/>
                  </a:lnTo>
                  <a:close/>
                </a:path>
                <a:path w="1859914" h="1397000">
                  <a:moveTo>
                    <a:pt x="914432" y="292100"/>
                  </a:moveTo>
                  <a:lnTo>
                    <a:pt x="741055" y="292100"/>
                  </a:lnTo>
                  <a:lnTo>
                    <a:pt x="735464" y="304800"/>
                  </a:lnTo>
                  <a:lnTo>
                    <a:pt x="918626" y="304800"/>
                  </a:lnTo>
                  <a:lnTo>
                    <a:pt x="914432" y="292100"/>
                  </a:lnTo>
                  <a:close/>
                </a:path>
                <a:path w="1859914" h="1397000">
                  <a:moveTo>
                    <a:pt x="1447160" y="254000"/>
                  </a:moveTo>
                  <a:lnTo>
                    <a:pt x="844529" y="254000"/>
                  </a:lnTo>
                  <a:lnTo>
                    <a:pt x="869690" y="266700"/>
                  </a:lnTo>
                  <a:lnTo>
                    <a:pt x="892067" y="279400"/>
                  </a:lnTo>
                  <a:lnTo>
                    <a:pt x="906045" y="279400"/>
                  </a:lnTo>
                  <a:lnTo>
                    <a:pt x="908841" y="292100"/>
                  </a:lnTo>
                  <a:lnTo>
                    <a:pt x="1465337" y="292100"/>
                  </a:lnTo>
                  <a:lnTo>
                    <a:pt x="1447160" y="254000"/>
                  </a:lnTo>
                  <a:close/>
                </a:path>
                <a:path w="1859914" h="1397000">
                  <a:moveTo>
                    <a:pt x="399893" y="254000"/>
                  </a:moveTo>
                  <a:lnTo>
                    <a:pt x="352355" y="254000"/>
                  </a:lnTo>
                  <a:lnTo>
                    <a:pt x="385904" y="266700"/>
                  </a:lnTo>
                  <a:lnTo>
                    <a:pt x="399893" y="266700"/>
                  </a:lnTo>
                  <a:lnTo>
                    <a:pt x="399893" y="254000"/>
                  </a:lnTo>
                  <a:close/>
                </a:path>
                <a:path w="1859914" h="1397000">
                  <a:moveTo>
                    <a:pt x="1196874" y="88900"/>
                  </a:moveTo>
                  <a:lnTo>
                    <a:pt x="1051465" y="88900"/>
                  </a:lnTo>
                  <a:lnTo>
                    <a:pt x="749443" y="114300"/>
                  </a:lnTo>
                  <a:lnTo>
                    <a:pt x="8387" y="114300"/>
                  </a:lnTo>
                  <a:lnTo>
                    <a:pt x="0" y="139700"/>
                  </a:lnTo>
                  <a:lnTo>
                    <a:pt x="2795" y="165100"/>
                  </a:lnTo>
                  <a:lnTo>
                    <a:pt x="30763" y="177800"/>
                  </a:lnTo>
                  <a:lnTo>
                    <a:pt x="47537" y="190500"/>
                  </a:lnTo>
                  <a:lnTo>
                    <a:pt x="55924" y="203200"/>
                  </a:lnTo>
                  <a:lnTo>
                    <a:pt x="47537" y="215900"/>
                  </a:lnTo>
                  <a:lnTo>
                    <a:pt x="53129" y="228600"/>
                  </a:lnTo>
                  <a:lnTo>
                    <a:pt x="61526" y="254000"/>
                  </a:lnTo>
                  <a:lnTo>
                    <a:pt x="92279" y="254000"/>
                  </a:lnTo>
                  <a:lnTo>
                    <a:pt x="95075" y="241300"/>
                  </a:lnTo>
                  <a:lnTo>
                    <a:pt x="95075" y="228600"/>
                  </a:lnTo>
                  <a:lnTo>
                    <a:pt x="97871" y="228600"/>
                  </a:lnTo>
                  <a:lnTo>
                    <a:pt x="97871" y="215900"/>
                  </a:lnTo>
                  <a:lnTo>
                    <a:pt x="128634" y="215900"/>
                  </a:lnTo>
                  <a:lnTo>
                    <a:pt x="128634" y="203200"/>
                  </a:lnTo>
                  <a:lnTo>
                    <a:pt x="131430" y="190500"/>
                  </a:lnTo>
                  <a:lnTo>
                    <a:pt x="1415928" y="190500"/>
                  </a:lnTo>
                  <a:lnTo>
                    <a:pt x="1409402" y="177800"/>
                  </a:lnTo>
                  <a:lnTo>
                    <a:pt x="1395423" y="127000"/>
                  </a:lnTo>
                  <a:lnTo>
                    <a:pt x="1210853" y="127000"/>
                  </a:lnTo>
                  <a:lnTo>
                    <a:pt x="1199670" y="114300"/>
                  </a:lnTo>
                  <a:lnTo>
                    <a:pt x="1196874" y="101600"/>
                  </a:lnTo>
                  <a:lnTo>
                    <a:pt x="1196874" y="88900"/>
                  </a:lnTo>
                  <a:close/>
                </a:path>
                <a:path w="1859914" h="1397000">
                  <a:moveTo>
                    <a:pt x="1415928" y="190500"/>
                  </a:moveTo>
                  <a:lnTo>
                    <a:pt x="139817" y="190500"/>
                  </a:lnTo>
                  <a:lnTo>
                    <a:pt x="153806" y="241300"/>
                  </a:lnTo>
                  <a:lnTo>
                    <a:pt x="156602" y="254000"/>
                  </a:lnTo>
                  <a:lnTo>
                    <a:pt x="218119" y="228600"/>
                  </a:lnTo>
                  <a:lnTo>
                    <a:pt x="246086" y="215900"/>
                  </a:lnTo>
                  <a:lnTo>
                    <a:pt x="268463" y="203200"/>
                  </a:lnTo>
                  <a:lnTo>
                    <a:pt x="1422455" y="203200"/>
                  </a:lnTo>
                  <a:lnTo>
                    <a:pt x="1415928" y="190500"/>
                  </a:lnTo>
                  <a:close/>
                </a:path>
                <a:path w="1859914" h="1397000">
                  <a:moveTo>
                    <a:pt x="1422455" y="203200"/>
                  </a:moveTo>
                  <a:lnTo>
                    <a:pt x="279645" y="203200"/>
                  </a:lnTo>
                  <a:lnTo>
                    <a:pt x="296420" y="215900"/>
                  </a:lnTo>
                  <a:lnTo>
                    <a:pt x="329979" y="215900"/>
                  </a:lnTo>
                  <a:lnTo>
                    <a:pt x="338366" y="228600"/>
                  </a:lnTo>
                  <a:lnTo>
                    <a:pt x="329979" y="254000"/>
                  </a:lnTo>
                  <a:lnTo>
                    <a:pt x="405485" y="254000"/>
                  </a:lnTo>
                  <a:lnTo>
                    <a:pt x="411076" y="241300"/>
                  </a:lnTo>
                  <a:lnTo>
                    <a:pt x="451624" y="241300"/>
                  </a:lnTo>
                  <a:lnTo>
                    <a:pt x="464205" y="228600"/>
                  </a:lnTo>
                  <a:lnTo>
                    <a:pt x="1435041" y="228600"/>
                  </a:lnTo>
                  <a:lnTo>
                    <a:pt x="1428982" y="215900"/>
                  </a:lnTo>
                  <a:lnTo>
                    <a:pt x="1422455" y="203200"/>
                  </a:lnTo>
                  <a:close/>
                </a:path>
                <a:path w="1859914" h="1397000">
                  <a:moveTo>
                    <a:pt x="451624" y="241300"/>
                  </a:moveTo>
                  <a:lnTo>
                    <a:pt x="416667" y="241300"/>
                  </a:lnTo>
                  <a:lnTo>
                    <a:pt x="419463" y="254000"/>
                  </a:lnTo>
                  <a:lnTo>
                    <a:pt x="439044" y="254000"/>
                  </a:lnTo>
                  <a:lnTo>
                    <a:pt x="451624" y="241300"/>
                  </a:lnTo>
                  <a:close/>
                </a:path>
                <a:path w="1859914" h="1397000">
                  <a:moveTo>
                    <a:pt x="128634" y="215900"/>
                  </a:moveTo>
                  <a:lnTo>
                    <a:pt x="109064" y="215900"/>
                  </a:lnTo>
                  <a:lnTo>
                    <a:pt x="123043" y="228600"/>
                  </a:lnTo>
                  <a:lnTo>
                    <a:pt x="128634" y="228600"/>
                  </a:lnTo>
                  <a:lnTo>
                    <a:pt x="128634" y="215900"/>
                  </a:lnTo>
                  <a:close/>
                </a:path>
                <a:path w="1859914" h="1397000">
                  <a:moveTo>
                    <a:pt x="1261197" y="0"/>
                  </a:moveTo>
                  <a:lnTo>
                    <a:pt x="1241616" y="0"/>
                  </a:lnTo>
                  <a:lnTo>
                    <a:pt x="1233229" y="25400"/>
                  </a:lnTo>
                  <a:lnTo>
                    <a:pt x="1238820" y="38100"/>
                  </a:lnTo>
                  <a:lnTo>
                    <a:pt x="1244412" y="76200"/>
                  </a:lnTo>
                  <a:lnTo>
                    <a:pt x="1244412" y="88900"/>
                  </a:lnTo>
                  <a:lnTo>
                    <a:pt x="1241616" y="114300"/>
                  </a:lnTo>
                  <a:lnTo>
                    <a:pt x="1230433" y="114300"/>
                  </a:lnTo>
                  <a:lnTo>
                    <a:pt x="1210853" y="127000"/>
                  </a:lnTo>
                  <a:lnTo>
                    <a:pt x="1395423" y="127000"/>
                  </a:lnTo>
                  <a:lnTo>
                    <a:pt x="1384240" y="88900"/>
                  </a:lnTo>
                  <a:lnTo>
                    <a:pt x="1364660" y="76200"/>
                  </a:lnTo>
                  <a:lnTo>
                    <a:pt x="1350681" y="12700"/>
                  </a:lnTo>
                  <a:lnTo>
                    <a:pt x="1286358" y="12700"/>
                  </a:lnTo>
                  <a:lnTo>
                    <a:pt x="1261197" y="0"/>
                  </a:lnTo>
                  <a:close/>
                </a:path>
                <a:path w="1859914" h="1397000">
                  <a:moveTo>
                    <a:pt x="567679" y="50800"/>
                  </a:moveTo>
                  <a:lnTo>
                    <a:pt x="95075" y="101600"/>
                  </a:lnTo>
                  <a:lnTo>
                    <a:pt x="39150" y="101600"/>
                  </a:lnTo>
                  <a:lnTo>
                    <a:pt x="22376" y="114300"/>
                  </a:lnTo>
                  <a:lnTo>
                    <a:pt x="595636" y="114300"/>
                  </a:lnTo>
                  <a:lnTo>
                    <a:pt x="567679" y="50800"/>
                  </a:lnTo>
                  <a:close/>
                </a:path>
              </a:pathLst>
            </a:custGeom>
            <a:solidFill>
              <a:srgbClr val="FFFFFF"/>
            </a:solidFill>
          </p:spPr>
          <p:txBody>
            <a:bodyPr wrap="square" lIns="0" tIns="0" rIns="0" bIns="0" rtlCol="0"/>
            <a:lstStyle/>
            <a:p>
              <a:endParaRPr/>
            </a:p>
          </p:txBody>
        </p:sp>
      </p:grpSp>
      <p:sp>
        <p:nvSpPr>
          <p:cNvPr id="6" name="object 6"/>
          <p:cNvSpPr txBox="1"/>
          <p:nvPr/>
        </p:nvSpPr>
        <p:spPr>
          <a:xfrm>
            <a:off x="1594418" y="5793023"/>
            <a:ext cx="1133475" cy="377825"/>
          </a:xfrm>
          <a:prstGeom prst="rect">
            <a:avLst/>
          </a:prstGeom>
        </p:spPr>
        <p:txBody>
          <a:bodyPr vert="horz" wrap="square" lIns="0" tIns="13970" rIns="0" bIns="0" rtlCol="0">
            <a:spAutoFit/>
          </a:bodyPr>
          <a:lstStyle/>
          <a:p>
            <a:pPr marL="12700">
              <a:lnSpc>
                <a:spcPct val="100000"/>
              </a:lnSpc>
              <a:spcBef>
                <a:spcPts val="110"/>
              </a:spcBef>
            </a:pPr>
            <a:r>
              <a:rPr sz="2300" spc="-10" dirty="0">
                <a:solidFill>
                  <a:srgbClr val="BD2E37"/>
                </a:solidFill>
                <a:latin typeface="Arial Black"/>
                <a:cs typeface="Arial Black"/>
              </a:rPr>
              <a:t>Florida</a:t>
            </a:r>
            <a:endParaRPr sz="2300">
              <a:latin typeface="Arial Black"/>
              <a:cs typeface="Arial Black"/>
            </a:endParaRPr>
          </a:p>
        </p:txBody>
      </p:sp>
      <p:grpSp>
        <p:nvGrpSpPr>
          <p:cNvPr id="7" name="object 7"/>
          <p:cNvGrpSpPr/>
          <p:nvPr/>
        </p:nvGrpSpPr>
        <p:grpSpPr>
          <a:xfrm>
            <a:off x="917877" y="6675818"/>
            <a:ext cx="2486025" cy="2486660"/>
            <a:chOff x="917877" y="6675818"/>
            <a:chExt cx="2486025" cy="2486660"/>
          </a:xfrm>
        </p:grpSpPr>
        <p:sp>
          <p:nvSpPr>
            <p:cNvPr id="8" name="object 8"/>
            <p:cNvSpPr/>
            <p:nvPr/>
          </p:nvSpPr>
          <p:spPr>
            <a:xfrm>
              <a:off x="917877" y="6675818"/>
              <a:ext cx="2486025" cy="2486660"/>
            </a:xfrm>
            <a:custGeom>
              <a:avLst/>
              <a:gdLst/>
              <a:ahLst/>
              <a:cxnLst/>
              <a:rect l="l" t="t" r="r" b="b"/>
              <a:pathLst>
                <a:path w="2486025" h="2486659">
                  <a:moveTo>
                    <a:pt x="1242998" y="0"/>
                  </a:moveTo>
                  <a:lnTo>
                    <a:pt x="1195320" y="897"/>
                  </a:lnTo>
                  <a:lnTo>
                    <a:pt x="1148095" y="3569"/>
                  </a:lnTo>
                  <a:lnTo>
                    <a:pt x="1101357" y="7983"/>
                  </a:lnTo>
                  <a:lnTo>
                    <a:pt x="1055137" y="14107"/>
                  </a:lnTo>
                  <a:lnTo>
                    <a:pt x="1009467" y="21908"/>
                  </a:lnTo>
                  <a:lnTo>
                    <a:pt x="964381" y="31354"/>
                  </a:lnTo>
                  <a:lnTo>
                    <a:pt x="919909" y="42414"/>
                  </a:lnTo>
                  <a:lnTo>
                    <a:pt x="876084" y="55055"/>
                  </a:lnTo>
                  <a:lnTo>
                    <a:pt x="832939" y="69244"/>
                  </a:lnTo>
                  <a:lnTo>
                    <a:pt x="790505" y="84950"/>
                  </a:lnTo>
                  <a:lnTo>
                    <a:pt x="748815" y="102141"/>
                  </a:lnTo>
                  <a:lnTo>
                    <a:pt x="707900" y="120783"/>
                  </a:lnTo>
                  <a:lnTo>
                    <a:pt x="667794" y="140846"/>
                  </a:lnTo>
                  <a:lnTo>
                    <a:pt x="628528" y="162296"/>
                  </a:lnTo>
                  <a:lnTo>
                    <a:pt x="590134" y="185102"/>
                  </a:lnTo>
                  <a:lnTo>
                    <a:pt x="552645" y="209231"/>
                  </a:lnTo>
                  <a:lnTo>
                    <a:pt x="516093" y="234651"/>
                  </a:lnTo>
                  <a:lnTo>
                    <a:pt x="480510" y="261331"/>
                  </a:lnTo>
                  <a:lnTo>
                    <a:pt x="445928" y="289237"/>
                  </a:lnTo>
                  <a:lnTo>
                    <a:pt x="412379" y="318338"/>
                  </a:lnTo>
                  <a:lnTo>
                    <a:pt x="379896" y="348601"/>
                  </a:lnTo>
                  <a:lnTo>
                    <a:pt x="348511" y="379995"/>
                  </a:lnTo>
                  <a:lnTo>
                    <a:pt x="318255" y="412486"/>
                  </a:lnTo>
                  <a:lnTo>
                    <a:pt x="289162" y="446043"/>
                  </a:lnTo>
                  <a:lnTo>
                    <a:pt x="261263" y="480634"/>
                  </a:lnTo>
                  <a:lnTo>
                    <a:pt x="234590" y="516226"/>
                  </a:lnTo>
                  <a:lnTo>
                    <a:pt x="209177" y="552788"/>
                  </a:lnTo>
                  <a:lnTo>
                    <a:pt x="185054" y="590286"/>
                  </a:lnTo>
                  <a:lnTo>
                    <a:pt x="162254" y="628690"/>
                  </a:lnTo>
                  <a:lnTo>
                    <a:pt x="140809" y="667966"/>
                  </a:lnTo>
                  <a:lnTo>
                    <a:pt x="120752" y="708082"/>
                  </a:lnTo>
                  <a:lnTo>
                    <a:pt x="102114" y="749007"/>
                  </a:lnTo>
                  <a:lnTo>
                    <a:pt x="84928" y="790707"/>
                  </a:lnTo>
                  <a:lnTo>
                    <a:pt x="69226" y="833152"/>
                  </a:lnTo>
                  <a:lnTo>
                    <a:pt x="55040" y="876308"/>
                  </a:lnTo>
                  <a:lnTo>
                    <a:pt x="42403" y="920143"/>
                  </a:lnTo>
                  <a:lnTo>
                    <a:pt x="31346" y="964626"/>
                  </a:lnTo>
                  <a:lnTo>
                    <a:pt x="21902" y="1009724"/>
                  </a:lnTo>
                  <a:lnTo>
                    <a:pt x="14103" y="1055405"/>
                  </a:lnTo>
                  <a:lnTo>
                    <a:pt x="7981" y="1101636"/>
                  </a:lnTo>
                  <a:lnTo>
                    <a:pt x="3568" y="1148386"/>
                  </a:lnTo>
                  <a:lnTo>
                    <a:pt x="897" y="1195622"/>
                  </a:lnTo>
                  <a:lnTo>
                    <a:pt x="0" y="1243312"/>
                  </a:lnTo>
                  <a:lnTo>
                    <a:pt x="897" y="1291003"/>
                  </a:lnTo>
                  <a:lnTo>
                    <a:pt x="3568" y="1338239"/>
                  </a:lnTo>
                  <a:lnTo>
                    <a:pt x="7981" y="1384989"/>
                  </a:lnTo>
                  <a:lnTo>
                    <a:pt x="14103" y="1431220"/>
                  </a:lnTo>
                  <a:lnTo>
                    <a:pt x="21902" y="1476901"/>
                  </a:lnTo>
                  <a:lnTo>
                    <a:pt x="31346" y="1521999"/>
                  </a:lnTo>
                  <a:lnTo>
                    <a:pt x="42403" y="1566481"/>
                  </a:lnTo>
                  <a:lnTo>
                    <a:pt x="55040" y="1610317"/>
                  </a:lnTo>
                  <a:lnTo>
                    <a:pt x="69226" y="1653473"/>
                  </a:lnTo>
                  <a:lnTo>
                    <a:pt x="84928" y="1695918"/>
                  </a:lnTo>
                  <a:lnTo>
                    <a:pt x="102114" y="1737618"/>
                  </a:lnTo>
                  <a:lnTo>
                    <a:pt x="120752" y="1778543"/>
                  </a:lnTo>
                  <a:lnTo>
                    <a:pt x="140809" y="1818659"/>
                  </a:lnTo>
                  <a:lnTo>
                    <a:pt x="162254" y="1857935"/>
                  </a:lnTo>
                  <a:lnTo>
                    <a:pt x="185054" y="1896339"/>
                  </a:lnTo>
                  <a:lnTo>
                    <a:pt x="209177" y="1933837"/>
                  </a:lnTo>
                  <a:lnTo>
                    <a:pt x="234590" y="1970399"/>
                  </a:lnTo>
                  <a:lnTo>
                    <a:pt x="261263" y="2005991"/>
                  </a:lnTo>
                  <a:lnTo>
                    <a:pt x="289162" y="2040582"/>
                  </a:lnTo>
                  <a:lnTo>
                    <a:pt x="318255" y="2074139"/>
                  </a:lnTo>
                  <a:lnTo>
                    <a:pt x="348511" y="2106630"/>
                  </a:lnTo>
                  <a:lnTo>
                    <a:pt x="379896" y="2138024"/>
                  </a:lnTo>
                  <a:lnTo>
                    <a:pt x="412379" y="2168287"/>
                  </a:lnTo>
                  <a:lnTo>
                    <a:pt x="445928" y="2197388"/>
                  </a:lnTo>
                  <a:lnTo>
                    <a:pt x="480510" y="2225294"/>
                  </a:lnTo>
                  <a:lnTo>
                    <a:pt x="516093" y="2251973"/>
                  </a:lnTo>
                  <a:lnTo>
                    <a:pt x="552645" y="2277394"/>
                  </a:lnTo>
                  <a:lnTo>
                    <a:pt x="590134" y="2301523"/>
                  </a:lnTo>
                  <a:lnTo>
                    <a:pt x="628528" y="2324329"/>
                  </a:lnTo>
                  <a:lnTo>
                    <a:pt x="667794" y="2345779"/>
                  </a:lnTo>
                  <a:lnTo>
                    <a:pt x="707900" y="2365842"/>
                  </a:lnTo>
                  <a:lnTo>
                    <a:pt x="748815" y="2384484"/>
                  </a:lnTo>
                  <a:lnTo>
                    <a:pt x="790505" y="2401675"/>
                  </a:lnTo>
                  <a:lnTo>
                    <a:pt x="832939" y="2417381"/>
                  </a:lnTo>
                  <a:lnTo>
                    <a:pt x="876084" y="2431570"/>
                  </a:lnTo>
                  <a:lnTo>
                    <a:pt x="919909" y="2444211"/>
                  </a:lnTo>
                  <a:lnTo>
                    <a:pt x="964381" y="2455270"/>
                  </a:lnTo>
                  <a:lnTo>
                    <a:pt x="1009467" y="2464717"/>
                  </a:lnTo>
                  <a:lnTo>
                    <a:pt x="1055137" y="2472518"/>
                  </a:lnTo>
                  <a:lnTo>
                    <a:pt x="1101357" y="2478642"/>
                  </a:lnTo>
                  <a:lnTo>
                    <a:pt x="1148095" y="2483056"/>
                  </a:lnTo>
                  <a:lnTo>
                    <a:pt x="1195320" y="2485728"/>
                  </a:lnTo>
                  <a:lnTo>
                    <a:pt x="1242998" y="2486625"/>
                  </a:lnTo>
                  <a:lnTo>
                    <a:pt x="1290677" y="2485728"/>
                  </a:lnTo>
                  <a:lnTo>
                    <a:pt x="1337901" y="2483056"/>
                  </a:lnTo>
                  <a:lnTo>
                    <a:pt x="1384640" y="2478642"/>
                  </a:lnTo>
                  <a:lnTo>
                    <a:pt x="1430860" y="2472518"/>
                  </a:lnTo>
                  <a:lnTo>
                    <a:pt x="1476529" y="2464717"/>
                  </a:lnTo>
                  <a:lnTo>
                    <a:pt x="1521616" y="2455270"/>
                  </a:lnTo>
                  <a:lnTo>
                    <a:pt x="1566088" y="2444211"/>
                  </a:lnTo>
                  <a:lnTo>
                    <a:pt x="1609912" y="2431570"/>
                  </a:lnTo>
                  <a:lnTo>
                    <a:pt x="1653058" y="2417381"/>
                  </a:lnTo>
                  <a:lnTo>
                    <a:pt x="1695492" y="2401675"/>
                  </a:lnTo>
                  <a:lnTo>
                    <a:pt x="1737182" y="2384484"/>
                  </a:lnTo>
                  <a:lnTo>
                    <a:pt x="1778096" y="2365842"/>
                  </a:lnTo>
                  <a:lnTo>
                    <a:pt x="1818202" y="2345779"/>
                  </a:lnTo>
                  <a:lnTo>
                    <a:pt x="1857468" y="2324329"/>
                  </a:lnTo>
                  <a:lnTo>
                    <a:pt x="1895862" y="2301523"/>
                  </a:lnTo>
                  <a:lnTo>
                    <a:pt x="1933351" y="2277394"/>
                  </a:lnTo>
                  <a:lnTo>
                    <a:pt x="1969903" y="2251973"/>
                  </a:lnTo>
                  <a:lnTo>
                    <a:pt x="2005487" y="2225294"/>
                  </a:lnTo>
                  <a:lnTo>
                    <a:pt x="2040069" y="2197388"/>
                  </a:lnTo>
                  <a:lnTo>
                    <a:pt x="2073617" y="2168287"/>
                  </a:lnTo>
                  <a:lnTo>
                    <a:pt x="2106100" y="2138024"/>
                  </a:lnTo>
                  <a:lnTo>
                    <a:pt x="2137486" y="2106630"/>
                  </a:lnTo>
                  <a:lnTo>
                    <a:pt x="2167741" y="2074139"/>
                  </a:lnTo>
                  <a:lnTo>
                    <a:pt x="2196835" y="2040582"/>
                  </a:lnTo>
                  <a:lnTo>
                    <a:pt x="2224734" y="2005991"/>
                  </a:lnTo>
                  <a:lnTo>
                    <a:pt x="2251406" y="1970399"/>
                  </a:lnTo>
                  <a:lnTo>
                    <a:pt x="2276820" y="1933837"/>
                  </a:lnTo>
                  <a:lnTo>
                    <a:pt x="2300943" y="1896339"/>
                  </a:lnTo>
                  <a:lnTo>
                    <a:pt x="2323743" y="1857935"/>
                  </a:lnTo>
                  <a:lnTo>
                    <a:pt x="2345188" y="1818659"/>
                  </a:lnTo>
                  <a:lnTo>
                    <a:pt x="2365245" y="1778543"/>
                  </a:lnTo>
                  <a:lnTo>
                    <a:pt x="2383883" y="1737618"/>
                  </a:lnTo>
                  <a:lnTo>
                    <a:pt x="2401069" y="1695918"/>
                  </a:lnTo>
                  <a:lnTo>
                    <a:pt x="2416770" y="1653473"/>
                  </a:lnTo>
                  <a:lnTo>
                    <a:pt x="2430956" y="1610317"/>
                  </a:lnTo>
                  <a:lnTo>
                    <a:pt x="2443594" y="1566481"/>
                  </a:lnTo>
                  <a:lnTo>
                    <a:pt x="2454650" y="1521999"/>
                  </a:lnTo>
                  <a:lnTo>
                    <a:pt x="2464094" y="1476901"/>
                  </a:lnTo>
                  <a:lnTo>
                    <a:pt x="2471894" y="1431220"/>
                  </a:lnTo>
                  <a:lnTo>
                    <a:pt x="2478016" y="1384989"/>
                  </a:lnTo>
                  <a:lnTo>
                    <a:pt x="2482428" y="1338239"/>
                  </a:lnTo>
                  <a:lnTo>
                    <a:pt x="2485100" y="1291003"/>
                  </a:lnTo>
                  <a:lnTo>
                    <a:pt x="2485997" y="1243312"/>
                  </a:lnTo>
                  <a:lnTo>
                    <a:pt x="2485100" y="1195622"/>
                  </a:lnTo>
                  <a:lnTo>
                    <a:pt x="2482428" y="1148386"/>
                  </a:lnTo>
                  <a:lnTo>
                    <a:pt x="2478016" y="1101636"/>
                  </a:lnTo>
                  <a:lnTo>
                    <a:pt x="2471894" y="1055405"/>
                  </a:lnTo>
                  <a:lnTo>
                    <a:pt x="2464094" y="1009724"/>
                  </a:lnTo>
                  <a:lnTo>
                    <a:pt x="2454650" y="964626"/>
                  </a:lnTo>
                  <a:lnTo>
                    <a:pt x="2443594" y="920143"/>
                  </a:lnTo>
                  <a:lnTo>
                    <a:pt x="2430956" y="876308"/>
                  </a:lnTo>
                  <a:lnTo>
                    <a:pt x="2416770" y="833152"/>
                  </a:lnTo>
                  <a:lnTo>
                    <a:pt x="2401069" y="790707"/>
                  </a:lnTo>
                  <a:lnTo>
                    <a:pt x="2383883" y="749007"/>
                  </a:lnTo>
                  <a:lnTo>
                    <a:pt x="2365245" y="708082"/>
                  </a:lnTo>
                  <a:lnTo>
                    <a:pt x="2345188" y="667966"/>
                  </a:lnTo>
                  <a:lnTo>
                    <a:pt x="2323743" y="628690"/>
                  </a:lnTo>
                  <a:lnTo>
                    <a:pt x="2300943" y="590286"/>
                  </a:lnTo>
                  <a:lnTo>
                    <a:pt x="2276820" y="552788"/>
                  </a:lnTo>
                  <a:lnTo>
                    <a:pt x="2251406" y="516226"/>
                  </a:lnTo>
                  <a:lnTo>
                    <a:pt x="2224734" y="480634"/>
                  </a:lnTo>
                  <a:lnTo>
                    <a:pt x="2196835" y="446043"/>
                  </a:lnTo>
                  <a:lnTo>
                    <a:pt x="2167741" y="412486"/>
                  </a:lnTo>
                  <a:lnTo>
                    <a:pt x="2137486" y="379995"/>
                  </a:lnTo>
                  <a:lnTo>
                    <a:pt x="2106100" y="348601"/>
                  </a:lnTo>
                  <a:lnTo>
                    <a:pt x="2073617" y="318338"/>
                  </a:lnTo>
                  <a:lnTo>
                    <a:pt x="2040069" y="289237"/>
                  </a:lnTo>
                  <a:lnTo>
                    <a:pt x="2005487" y="261331"/>
                  </a:lnTo>
                  <a:lnTo>
                    <a:pt x="1969903" y="234651"/>
                  </a:lnTo>
                  <a:lnTo>
                    <a:pt x="1933351" y="209231"/>
                  </a:lnTo>
                  <a:lnTo>
                    <a:pt x="1895862" y="185102"/>
                  </a:lnTo>
                  <a:lnTo>
                    <a:pt x="1857468" y="162296"/>
                  </a:lnTo>
                  <a:lnTo>
                    <a:pt x="1818202" y="140846"/>
                  </a:lnTo>
                  <a:lnTo>
                    <a:pt x="1778096" y="120783"/>
                  </a:lnTo>
                  <a:lnTo>
                    <a:pt x="1737182" y="102141"/>
                  </a:lnTo>
                  <a:lnTo>
                    <a:pt x="1695492" y="84950"/>
                  </a:lnTo>
                  <a:lnTo>
                    <a:pt x="1653058" y="69244"/>
                  </a:lnTo>
                  <a:lnTo>
                    <a:pt x="1609912" y="55055"/>
                  </a:lnTo>
                  <a:lnTo>
                    <a:pt x="1566088" y="42414"/>
                  </a:lnTo>
                  <a:lnTo>
                    <a:pt x="1521616" y="31354"/>
                  </a:lnTo>
                  <a:lnTo>
                    <a:pt x="1476529" y="21908"/>
                  </a:lnTo>
                  <a:lnTo>
                    <a:pt x="1430860" y="14107"/>
                  </a:lnTo>
                  <a:lnTo>
                    <a:pt x="1384640" y="7983"/>
                  </a:lnTo>
                  <a:lnTo>
                    <a:pt x="1337901" y="3569"/>
                  </a:lnTo>
                  <a:lnTo>
                    <a:pt x="1290677" y="897"/>
                  </a:lnTo>
                  <a:lnTo>
                    <a:pt x="1242998" y="0"/>
                  </a:lnTo>
                  <a:close/>
                </a:path>
              </a:pathLst>
            </a:custGeom>
            <a:solidFill>
              <a:srgbClr val="00488F"/>
            </a:solidFill>
          </p:spPr>
          <p:txBody>
            <a:bodyPr wrap="square" lIns="0" tIns="0" rIns="0" bIns="0" rtlCol="0"/>
            <a:lstStyle/>
            <a:p>
              <a:endParaRPr/>
            </a:p>
          </p:txBody>
        </p:sp>
        <p:pic>
          <p:nvPicPr>
            <p:cNvPr id="9" name="object 9"/>
            <p:cNvPicPr/>
            <p:nvPr/>
          </p:nvPicPr>
          <p:blipFill>
            <a:blip r:embed="rId2" cstate="print"/>
            <a:stretch>
              <a:fillRect/>
            </a:stretch>
          </p:blipFill>
          <p:spPr>
            <a:xfrm>
              <a:off x="1120175" y="7238732"/>
              <a:ext cx="2009771" cy="1402260"/>
            </a:xfrm>
            <a:prstGeom prst="rect">
              <a:avLst/>
            </a:prstGeom>
          </p:spPr>
        </p:pic>
      </p:grpSp>
      <p:grpSp>
        <p:nvGrpSpPr>
          <p:cNvPr id="10" name="object 10"/>
          <p:cNvGrpSpPr/>
          <p:nvPr/>
        </p:nvGrpSpPr>
        <p:grpSpPr>
          <a:xfrm>
            <a:off x="10052050" y="3167652"/>
            <a:ext cx="2486660" cy="2486660"/>
            <a:chOff x="10052050" y="3167652"/>
            <a:chExt cx="2486660" cy="2486660"/>
          </a:xfrm>
        </p:grpSpPr>
        <p:sp>
          <p:nvSpPr>
            <p:cNvPr id="11" name="object 11"/>
            <p:cNvSpPr/>
            <p:nvPr/>
          </p:nvSpPr>
          <p:spPr>
            <a:xfrm>
              <a:off x="10052050" y="3167652"/>
              <a:ext cx="2486660" cy="2486660"/>
            </a:xfrm>
            <a:custGeom>
              <a:avLst/>
              <a:gdLst/>
              <a:ahLst/>
              <a:cxnLst/>
              <a:rect l="l" t="t" r="r" b="b"/>
              <a:pathLst>
                <a:path w="2486659" h="2486660">
                  <a:moveTo>
                    <a:pt x="1243312" y="0"/>
                  </a:moveTo>
                  <a:lnTo>
                    <a:pt x="1195622" y="897"/>
                  </a:lnTo>
                  <a:lnTo>
                    <a:pt x="1148386" y="3569"/>
                  </a:lnTo>
                  <a:lnTo>
                    <a:pt x="1101636" y="7983"/>
                  </a:lnTo>
                  <a:lnTo>
                    <a:pt x="1055405" y="14107"/>
                  </a:lnTo>
                  <a:lnTo>
                    <a:pt x="1009724" y="21908"/>
                  </a:lnTo>
                  <a:lnTo>
                    <a:pt x="964626" y="31354"/>
                  </a:lnTo>
                  <a:lnTo>
                    <a:pt x="920143" y="42414"/>
                  </a:lnTo>
                  <a:lnTo>
                    <a:pt x="876308" y="55055"/>
                  </a:lnTo>
                  <a:lnTo>
                    <a:pt x="833152" y="69244"/>
                  </a:lnTo>
                  <a:lnTo>
                    <a:pt x="790707" y="84950"/>
                  </a:lnTo>
                  <a:lnTo>
                    <a:pt x="749007" y="102141"/>
                  </a:lnTo>
                  <a:lnTo>
                    <a:pt x="708082" y="120783"/>
                  </a:lnTo>
                  <a:lnTo>
                    <a:pt x="667966" y="140846"/>
                  </a:lnTo>
                  <a:lnTo>
                    <a:pt x="628690" y="162296"/>
                  </a:lnTo>
                  <a:lnTo>
                    <a:pt x="590286" y="185102"/>
                  </a:lnTo>
                  <a:lnTo>
                    <a:pt x="552788" y="209231"/>
                  </a:lnTo>
                  <a:lnTo>
                    <a:pt x="516226" y="234651"/>
                  </a:lnTo>
                  <a:lnTo>
                    <a:pt x="480634" y="261331"/>
                  </a:lnTo>
                  <a:lnTo>
                    <a:pt x="446043" y="289237"/>
                  </a:lnTo>
                  <a:lnTo>
                    <a:pt x="412486" y="318338"/>
                  </a:lnTo>
                  <a:lnTo>
                    <a:pt x="379995" y="348601"/>
                  </a:lnTo>
                  <a:lnTo>
                    <a:pt x="348601" y="379995"/>
                  </a:lnTo>
                  <a:lnTo>
                    <a:pt x="318338" y="412486"/>
                  </a:lnTo>
                  <a:lnTo>
                    <a:pt x="289237" y="446043"/>
                  </a:lnTo>
                  <a:lnTo>
                    <a:pt x="261331" y="480634"/>
                  </a:lnTo>
                  <a:lnTo>
                    <a:pt x="234651" y="516226"/>
                  </a:lnTo>
                  <a:lnTo>
                    <a:pt x="209231" y="552788"/>
                  </a:lnTo>
                  <a:lnTo>
                    <a:pt x="185102" y="590286"/>
                  </a:lnTo>
                  <a:lnTo>
                    <a:pt x="162296" y="628690"/>
                  </a:lnTo>
                  <a:lnTo>
                    <a:pt x="140846" y="667966"/>
                  </a:lnTo>
                  <a:lnTo>
                    <a:pt x="120783" y="708082"/>
                  </a:lnTo>
                  <a:lnTo>
                    <a:pt x="102141" y="749007"/>
                  </a:lnTo>
                  <a:lnTo>
                    <a:pt x="84950" y="790707"/>
                  </a:lnTo>
                  <a:lnTo>
                    <a:pt x="69244" y="833152"/>
                  </a:lnTo>
                  <a:lnTo>
                    <a:pt x="55055" y="876308"/>
                  </a:lnTo>
                  <a:lnTo>
                    <a:pt x="42414" y="920143"/>
                  </a:lnTo>
                  <a:lnTo>
                    <a:pt x="31354" y="964626"/>
                  </a:lnTo>
                  <a:lnTo>
                    <a:pt x="21908" y="1009724"/>
                  </a:lnTo>
                  <a:lnTo>
                    <a:pt x="14107" y="1055405"/>
                  </a:lnTo>
                  <a:lnTo>
                    <a:pt x="7983" y="1101636"/>
                  </a:lnTo>
                  <a:lnTo>
                    <a:pt x="3569" y="1148386"/>
                  </a:lnTo>
                  <a:lnTo>
                    <a:pt x="897" y="1195622"/>
                  </a:lnTo>
                  <a:lnTo>
                    <a:pt x="0" y="1243312"/>
                  </a:lnTo>
                  <a:lnTo>
                    <a:pt x="897" y="1291003"/>
                  </a:lnTo>
                  <a:lnTo>
                    <a:pt x="3569" y="1338239"/>
                  </a:lnTo>
                  <a:lnTo>
                    <a:pt x="7983" y="1384989"/>
                  </a:lnTo>
                  <a:lnTo>
                    <a:pt x="14107" y="1431220"/>
                  </a:lnTo>
                  <a:lnTo>
                    <a:pt x="21908" y="1476901"/>
                  </a:lnTo>
                  <a:lnTo>
                    <a:pt x="31354" y="1521999"/>
                  </a:lnTo>
                  <a:lnTo>
                    <a:pt x="42414" y="1566481"/>
                  </a:lnTo>
                  <a:lnTo>
                    <a:pt x="55055" y="1610317"/>
                  </a:lnTo>
                  <a:lnTo>
                    <a:pt x="69244" y="1653473"/>
                  </a:lnTo>
                  <a:lnTo>
                    <a:pt x="84950" y="1695918"/>
                  </a:lnTo>
                  <a:lnTo>
                    <a:pt x="102141" y="1737618"/>
                  </a:lnTo>
                  <a:lnTo>
                    <a:pt x="120783" y="1778543"/>
                  </a:lnTo>
                  <a:lnTo>
                    <a:pt x="140846" y="1818659"/>
                  </a:lnTo>
                  <a:lnTo>
                    <a:pt x="162296" y="1857935"/>
                  </a:lnTo>
                  <a:lnTo>
                    <a:pt x="185102" y="1896339"/>
                  </a:lnTo>
                  <a:lnTo>
                    <a:pt x="209231" y="1933837"/>
                  </a:lnTo>
                  <a:lnTo>
                    <a:pt x="234651" y="1970399"/>
                  </a:lnTo>
                  <a:lnTo>
                    <a:pt x="261331" y="2005991"/>
                  </a:lnTo>
                  <a:lnTo>
                    <a:pt x="289237" y="2040582"/>
                  </a:lnTo>
                  <a:lnTo>
                    <a:pt x="318338" y="2074139"/>
                  </a:lnTo>
                  <a:lnTo>
                    <a:pt x="348601" y="2106630"/>
                  </a:lnTo>
                  <a:lnTo>
                    <a:pt x="379995" y="2138024"/>
                  </a:lnTo>
                  <a:lnTo>
                    <a:pt x="412486" y="2168287"/>
                  </a:lnTo>
                  <a:lnTo>
                    <a:pt x="446043" y="2197388"/>
                  </a:lnTo>
                  <a:lnTo>
                    <a:pt x="480634" y="2225294"/>
                  </a:lnTo>
                  <a:lnTo>
                    <a:pt x="516226" y="2251973"/>
                  </a:lnTo>
                  <a:lnTo>
                    <a:pt x="552788" y="2277394"/>
                  </a:lnTo>
                  <a:lnTo>
                    <a:pt x="590286" y="2301523"/>
                  </a:lnTo>
                  <a:lnTo>
                    <a:pt x="628690" y="2324329"/>
                  </a:lnTo>
                  <a:lnTo>
                    <a:pt x="667966" y="2345779"/>
                  </a:lnTo>
                  <a:lnTo>
                    <a:pt x="708082" y="2365842"/>
                  </a:lnTo>
                  <a:lnTo>
                    <a:pt x="749007" y="2384484"/>
                  </a:lnTo>
                  <a:lnTo>
                    <a:pt x="790707" y="2401675"/>
                  </a:lnTo>
                  <a:lnTo>
                    <a:pt x="833152" y="2417381"/>
                  </a:lnTo>
                  <a:lnTo>
                    <a:pt x="876308" y="2431570"/>
                  </a:lnTo>
                  <a:lnTo>
                    <a:pt x="920143" y="2444211"/>
                  </a:lnTo>
                  <a:lnTo>
                    <a:pt x="964626" y="2455270"/>
                  </a:lnTo>
                  <a:lnTo>
                    <a:pt x="1009724" y="2464717"/>
                  </a:lnTo>
                  <a:lnTo>
                    <a:pt x="1055405" y="2472518"/>
                  </a:lnTo>
                  <a:lnTo>
                    <a:pt x="1101636" y="2478642"/>
                  </a:lnTo>
                  <a:lnTo>
                    <a:pt x="1148386" y="2483056"/>
                  </a:lnTo>
                  <a:lnTo>
                    <a:pt x="1195622" y="2485728"/>
                  </a:lnTo>
                  <a:lnTo>
                    <a:pt x="1243312" y="2486625"/>
                  </a:lnTo>
                  <a:lnTo>
                    <a:pt x="1291003" y="2485728"/>
                  </a:lnTo>
                  <a:lnTo>
                    <a:pt x="1338239" y="2483056"/>
                  </a:lnTo>
                  <a:lnTo>
                    <a:pt x="1384989" y="2478642"/>
                  </a:lnTo>
                  <a:lnTo>
                    <a:pt x="1431220" y="2472518"/>
                  </a:lnTo>
                  <a:lnTo>
                    <a:pt x="1476901" y="2464717"/>
                  </a:lnTo>
                  <a:lnTo>
                    <a:pt x="1521999" y="2455270"/>
                  </a:lnTo>
                  <a:lnTo>
                    <a:pt x="1566481" y="2444211"/>
                  </a:lnTo>
                  <a:lnTo>
                    <a:pt x="1610317" y="2431570"/>
                  </a:lnTo>
                  <a:lnTo>
                    <a:pt x="1653473" y="2417381"/>
                  </a:lnTo>
                  <a:lnTo>
                    <a:pt x="1695918" y="2401675"/>
                  </a:lnTo>
                  <a:lnTo>
                    <a:pt x="1737618" y="2384484"/>
                  </a:lnTo>
                  <a:lnTo>
                    <a:pt x="1778543" y="2365842"/>
                  </a:lnTo>
                  <a:lnTo>
                    <a:pt x="1818659" y="2345779"/>
                  </a:lnTo>
                  <a:lnTo>
                    <a:pt x="1857935" y="2324329"/>
                  </a:lnTo>
                  <a:lnTo>
                    <a:pt x="1896339" y="2301523"/>
                  </a:lnTo>
                  <a:lnTo>
                    <a:pt x="1933837" y="2277394"/>
                  </a:lnTo>
                  <a:lnTo>
                    <a:pt x="1970399" y="2251973"/>
                  </a:lnTo>
                  <a:lnTo>
                    <a:pt x="2005991" y="2225294"/>
                  </a:lnTo>
                  <a:lnTo>
                    <a:pt x="2040582" y="2197388"/>
                  </a:lnTo>
                  <a:lnTo>
                    <a:pt x="2074139" y="2168287"/>
                  </a:lnTo>
                  <a:lnTo>
                    <a:pt x="2106630" y="2138024"/>
                  </a:lnTo>
                  <a:lnTo>
                    <a:pt x="2138024" y="2106630"/>
                  </a:lnTo>
                  <a:lnTo>
                    <a:pt x="2168287" y="2074139"/>
                  </a:lnTo>
                  <a:lnTo>
                    <a:pt x="2197388" y="2040582"/>
                  </a:lnTo>
                  <a:lnTo>
                    <a:pt x="2225294" y="2005991"/>
                  </a:lnTo>
                  <a:lnTo>
                    <a:pt x="2251973" y="1970399"/>
                  </a:lnTo>
                  <a:lnTo>
                    <a:pt x="2277394" y="1933837"/>
                  </a:lnTo>
                  <a:lnTo>
                    <a:pt x="2301523" y="1896339"/>
                  </a:lnTo>
                  <a:lnTo>
                    <a:pt x="2324329" y="1857935"/>
                  </a:lnTo>
                  <a:lnTo>
                    <a:pt x="2345779" y="1818659"/>
                  </a:lnTo>
                  <a:lnTo>
                    <a:pt x="2365842" y="1778543"/>
                  </a:lnTo>
                  <a:lnTo>
                    <a:pt x="2384484" y="1737618"/>
                  </a:lnTo>
                  <a:lnTo>
                    <a:pt x="2401675" y="1695918"/>
                  </a:lnTo>
                  <a:lnTo>
                    <a:pt x="2417381" y="1653473"/>
                  </a:lnTo>
                  <a:lnTo>
                    <a:pt x="2431570" y="1610317"/>
                  </a:lnTo>
                  <a:lnTo>
                    <a:pt x="2444211" y="1566481"/>
                  </a:lnTo>
                  <a:lnTo>
                    <a:pt x="2455270" y="1521999"/>
                  </a:lnTo>
                  <a:lnTo>
                    <a:pt x="2464717" y="1476901"/>
                  </a:lnTo>
                  <a:lnTo>
                    <a:pt x="2472518" y="1431220"/>
                  </a:lnTo>
                  <a:lnTo>
                    <a:pt x="2478642" y="1384989"/>
                  </a:lnTo>
                  <a:lnTo>
                    <a:pt x="2483056" y="1338239"/>
                  </a:lnTo>
                  <a:lnTo>
                    <a:pt x="2485728" y="1291003"/>
                  </a:lnTo>
                  <a:lnTo>
                    <a:pt x="2486625" y="1243312"/>
                  </a:lnTo>
                  <a:lnTo>
                    <a:pt x="2485728" y="1195622"/>
                  </a:lnTo>
                  <a:lnTo>
                    <a:pt x="2483056" y="1148386"/>
                  </a:lnTo>
                  <a:lnTo>
                    <a:pt x="2478642" y="1101636"/>
                  </a:lnTo>
                  <a:lnTo>
                    <a:pt x="2472518" y="1055405"/>
                  </a:lnTo>
                  <a:lnTo>
                    <a:pt x="2464717" y="1009724"/>
                  </a:lnTo>
                  <a:lnTo>
                    <a:pt x="2455270" y="964626"/>
                  </a:lnTo>
                  <a:lnTo>
                    <a:pt x="2444211" y="920143"/>
                  </a:lnTo>
                  <a:lnTo>
                    <a:pt x="2431570" y="876308"/>
                  </a:lnTo>
                  <a:lnTo>
                    <a:pt x="2417381" y="833152"/>
                  </a:lnTo>
                  <a:lnTo>
                    <a:pt x="2401675" y="790707"/>
                  </a:lnTo>
                  <a:lnTo>
                    <a:pt x="2384484" y="749007"/>
                  </a:lnTo>
                  <a:lnTo>
                    <a:pt x="2365842" y="708082"/>
                  </a:lnTo>
                  <a:lnTo>
                    <a:pt x="2345779" y="667966"/>
                  </a:lnTo>
                  <a:lnTo>
                    <a:pt x="2324329" y="628690"/>
                  </a:lnTo>
                  <a:lnTo>
                    <a:pt x="2301523" y="590286"/>
                  </a:lnTo>
                  <a:lnTo>
                    <a:pt x="2277394" y="552788"/>
                  </a:lnTo>
                  <a:lnTo>
                    <a:pt x="2251973" y="516226"/>
                  </a:lnTo>
                  <a:lnTo>
                    <a:pt x="2225294" y="480634"/>
                  </a:lnTo>
                  <a:lnTo>
                    <a:pt x="2197388" y="446043"/>
                  </a:lnTo>
                  <a:lnTo>
                    <a:pt x="2168287" y="412486"/>
                  </a:lnTo>
                  <a:lnTo>
                    <a:pt x="2138024" y="379995"/>
                  </a:lnTo>
                  <a:lnTo>
                    <a:pt x="2106630" y="348601"/>
                  </a:lnTo>
                  <a:lnTo>
                    <a:pt x="2074139" y="318338"/>
                  </a:lnTo>
                  <a:lnTo>
                    <a:pt x="2040582" y="289237"/>
                  </a:lnTo>
                  <a:lnTo>
                    <a:pt x="2005991" y="261331"/>
                  </a:lnTo>
                  <a:lnTo>
                    <a:pt x="1970399" y="234651"/>
                  </a:lnTo>
                  <a:lnTo>
                    <a:pt x="1933837" y="209231"/>
                  </a:lnTo>
                  <a:lnTo>
                    <a:pt x="1896339" y="185102"/>
                  </a:lnTo>
                  <a:lnTo>
                    <a:pt x="1857935" y="162296"/>
                  </a:lnTo>
                  <a:lnTo>
                    <a:pt x="1818659" y="140846"/>
                  </a:lnTo>
                  <a:lnTo>
                    <a:pt x="1778543" y="120783"/>
                  </a:lnTo>
                  <a:lnTo>
                    <a:pt x="1737618" y="102141"/>
                  </a:lnTo>
                  <a:lnTo>
                    <a:pt x="1695918" y="84950"/>
                  </a:lnTo>
                  <a:lnTo>
                    <a:pt x="1653473" y="69244"/>
                  </a:lnTo>
                  <a:lnTo>
                    <a:pt x="1610317" y="55055"/>
                  </a:lnTo>
                  <a:lnTo>
                    <a:pt x="1566481" y="42414"/>
                  </a:lnTo>
                  <a:lnTo>
                    <a:pt x="1521999" y="31354"/>
                  </a:lnTo>
                  <a:lnTo>
                    <a:pt x="1476901" y="21908"/>
                  </a:lnTo>
                  <a:lnTo>
                    <a:pt x="1431220" y="14107"/>
                  </a:lnTo>
                  <a:lnTo>
                    <a:pt x="1384989" y="7983"/>
                  </a:lnTo>
                  <a:lnTo>
                    <a:pt x="1338239" y="3569"/>
                  </a:lnTo>
                  <a:lnTo>
                    <a:pt x="1291003" y="897"/>
                  </a:lnTo>
                  <a:lnTo>
                    <a:pt x="1243312" y="0"/>
                  </a:lnTo>
                  <a:close/>
                </a:path>
              </a:pathLst>
            </a:custGeom>
            <a:solidFill>
              <a:srgbClr val="00488F"/>
            </a:solidFill>
          </p:spPr>
          <p:txBody>
            <a:bodyPr wrap="square" lIns="0" tIns="0" rIns="0" bIns="0" rtlCol="0"/>
            <a:lstStyle/>
            <a:p>
              <a:endParaRPr/>
            </a:p>
          </p:txBody>
        </p:sp>
        <p:pic>
          <p:nvPicPr>
            <p:cNvPr id="12" name="object 12"/>
            <p:cNvPicPr/>
            <p:nvPr/>
          </p:nvPicPr>
          <p:blipFill>
            <a:blip r:embed="rId3" cstate="print"/>
            <a:stretch>
              <a:fillRect/>
            </a:stretch>
          </p:blipFill>
          <p:spPr>
            <a:xfrm>
              <a:off x="10631299" y="3497486"/>
              <a:ext cx="1651038" cy="1826958"/>
            </a:xfrm>
            <a:prstGeom prst="rect">
              <a:avLst/>
            </a:prstGeom>
          </p:spPr>
        </p:pic>
      </p:grpSp>
      <p:sp>
        <p:nvSpPr>
          <p:cNvPr id="13" name="object 13"/>
          <p:cNvSpPr txBox="1"/>
          <p:nvPr/>
        </p:nvSpPr>
        <p:spPr>
          <a:xfrm>
            <a:off x="3652989" y="3291621"/>
            <a:ext cx="5992495" cy="3199594"/>
          </a:xfrm>
          <a:prstGeom prst="rect">
            <a:avLst/>
          </a:prstGeom>
        </p:spPr>
        <p:txBody>
          <a:bodyPr vert="horz" wrap="square" lIns="0" tIns="13970" rIns="0" bIns="0" rtlCol="0">
            <a:spAutoFit/>
          </a:bodyPr>
          <a:lstStyle/>
          <a:p>
            <a:pPr marL="12700" marR="5080" indent="46990" algn="just">
              <a:lnSpc>
                <a:spcPct val="100000"/>
              </a:lnSpc>
              <a:spcBef>
                <a:spcPts val="110"/>
              </a:spcBef>
            </a:pPr>
            <a:r>
              <a:rPr sz="2300" dirty="0">
                <a:latin typeface="Calibri"/>
                <a:cs typeface="Calibri"/>
              </a:rPr>
              <a:t>Florida</a:t>
            </a:r>
            <a:r>
              <a:rPr sz="2300" spc="500" dirty="0">
                <a:latin typeface="Calibri"/>
                <a:cs typeface="Calibri"/>
              </a:rPr>
              <a:t> </a:t>
            </a:r>
            <a:r>
              <a:rPr sz="2300" dirty="0">
                <a:latin typeface="Calibri"/>
                <a:cs typeface="Calibri"/>
              </a:rPr>
              <a:t>Proposed</a:t>
            </a:r>
            <a:r>
              <a:rPr sz="2300" spc="505" dirty="0">
                <a:latin typeface="Calibri"/>
                <a:cs typeface="Calibri"/>
              </a:rPr>
              <a:t> </a:t>
            </a:r>
            <a:r>
              <a:rPr sz="2300" dirty="0">
                <a:latin typeface="Calibri"/>
                <a:cs typeface="Calibri"/>
              </a:rPr>
              <a:t>Amendment</a:t>
            </a:r>
            <a:r>
              <a:rPr sz="2300" spc="500" dirty="0">
                <a:latin typeface="Calibri"/>
                <a:cs typeface="Calibri"/>
              </a:rPr>
              <a:t> </a:t>
            </a:r>
            <a:r>
              <a:rPr sz="2300" dirty="0">
                <a:latin typeface="Calibri"/>
                <a:cs typeface="Calibri"/>
              </a:rPr>
              <a:t>to</a:t>
            </a:r>
            <a:r>
              <a:rPr sz="2300" spc="500" dirty="0">
                <a:latin typeface="Calibri"/>
                <a:cs typeface="Calibri"/>
              </a:rPr>
              <a:t> </a:t>
            </a:r>
            <a:r>
              <a:rPr sz="2300" dirty="0">
                <a:latin typeface="Calibri"/>
                <a:cs typeface="Calibri"/>
              </a:rPr>
              <a:t>Standard</a:t>
            </a:r>
            <a:r>
              <a:rPr sz="2300" spc="495" dirty="0">
                <a:latin typeface="Calibri"/>
                <a:cs typeface="Calibri"/>
              </a:rPr>
              <a:t> </a:t>
            </a:r>
            <a:r>
              <a:rPr sz="2300" spc="-20" dirty="0">
                <a:latin typeface="Calibri"/>
                <a:cs typeface="Calibri"/>
              </a:rPr>
              <a:t>Jury </a:t>
            </a:r>
            <a:r>
              <a:rPr sz="2300" dirty="0">
                <a:latin typeface="Calibri"/>
                <a:cs typeface="Calibri"/>
              </a:rPr>
              <a:t>Instructions</a:t>
            </a:r>
            <a:r>
              <a:rPr sz="2300" spc="220" dirty="0">
                <a:latin typeface="Calibri"/>
                <a:cs typeface="Calibri"/>
              </a:rPr>
              <a:t> </a:t>
            </a:r>
            <a:r>
              <a:rPr sz="2300" dirty="0">
                <a:latin typeface="Calibri"/>
                <a:cs typeface="Calibri"/>
              </a:rPr>
              <a:t>–</a:t>
            </a:r>
            <a:r>
              <a:rPr sz="2300" spc="229" dirty="0">
                <a:latin typeface="Calibri"/>
                <a:cs typeface="Calibri"/>
              </a:rPr>
              <a:t> </a:t>
            </a:r>
            <a:r>
              <a:rPr sz="2300" dirty="0">
                <a:latin typeface="Calibri"/>
                <a:cs typeface="Calibri"/>
              </a:rPr>
              <a:t>in</a:t>
            </a:r>
            <a:r>
              <a:rPr sz="2300" spc="220" dirty="0">
                <a:latin typeface="Calibri"/>
                <a:cs typeface="Calibri"/>
              </a:rPr>
              <a:t> </a:t>
            </a:r>
            <a:r>
              <a:rPr sz="2300" dirty="0">
                <a:latin typeface="Calibri"/>
                <a:cs typeface="Calibri"/>
              </a:rPr>
              <a:t>response</a:t>
            </a:r>
            <a:r>
              <a:rPr sz="2300" spc="215" dirty="0">
                <a:latin typeface="Calibri"/>
                <a:cs typeface="Calibri"/>
              </a:rPr>
              <a:t> </a:t>
            </a:r>
            <a:r>
              <a:rPr sz="2300" dirty="0">
                <a:latin typeface="Calibri"/>
                <a:cs typeface="Calibri"/>
              </a:rPr>
              <a:t>to</a:t>
            </a:r>
            <a:r>
              <a:rPr sz="2300" spc="220" dirty="0">
                <a:latin typeface="Calibri"/>
                <a:cs typeface="Calibri"/>
              </a:rPr>
              <a:t> </a:t>
            </a:r>
            <a:r>
              <a:rPr sz="2300" dirty="0">
                <a:latin typeface="Calibri"/>
                <a:cs typeface="Calibri"/>
              </a:rPr>
              <a:t>HB</a:t>
            </a:r>
            <a:r>
              <a:rPr sz="2300" spc="235" dirty="0">
                <a:latin typeface="Calibri"/>
                <a:cs typeface="Calibri"/>
              </a:rPr>
              <a:t> </a:t>
            </a:r>
            <a:r>
              <a:rPr sz="2300" dirty="0">
                <a:latin typeface="Calibri"/>
                <a:cs typeface="Calibri"/>
              </a:rPr>
              <a:t>837,</a:t>
            </a:r>
            <a:r>
              <a:rPr sz="2300" spc="225" dirty="0">
                <a:latin typeface="Calibri"/>
                <a:cs typeface="Calibri"/>
              </a:rPr>
              <a:t> </a:t>
            </a:r>
            <a:r>
              <a:rPr sz="2300" dirty="0">
                <a:latin typeface="Calibri"/>
                <a:cs typeface="Calibri"/>
              </a:rPr>
              <a:t>the</a:t>
            </a:r>
            <a:r>
              <a:rPr sz="2300" spc="225" dirty="0">
                <a:latin typeface="Calibri"/>
                <a:cs typeface="Calibri"/>
              </a:rPr>
              <a:t> </a:t>
            </a:r>
            <a:r>
              <a:rPr sz="2300" spc="-10" dirty="0">
                <a:latin typeface="Calibri"/>
                <a:cs typeface="Calibri"/>
              </a:rPr>
              <a:t>Florida </a:t>
            </a:r>
            <a:r>
              <a:rPr sz="2300" dirty="0">
                <a:latin typeface="Calibri"/>
                <a:cs typeface="Calibri"/>
              </a:rPr>
              <a:t>Supreme</a:t>
            </a:r>
            <a:r>
              <a:rPr sz="2300" spc="120" dirty="0">
                <a:latin typeface="Calibri"/>
                <a:cs typeface="Calibri"/>
              </a:rPr>
              <a:t>  </a:t>
            </a:r>
            <a:r>
              <a:rPr sz="2300" dirty="0">
                <a:latin typeface="Calibri"/>
                <a:cs typeface="Calibri"/>
              </a:rPr>
              <a:t>Court’s</a:t>
            </a:r>
            <a:r>
              <a:rPr sz="2300" spc="130" dirty="0">
                <a:latin typeface="Calibri"/>
                <a:cs typeface="Calibri"/>
              </a:rPr>
              <a:t>  </a:t>
            </a:r>
            <a:r>
              <a:rPr sz="2300" dirty="0">
                <a:latin typeface="Calibri"/>
                <a:cs typeface="Calibri"/>
              </a:rPr>
              <a:t>Committee</a:t>
            </a:r>
            <a:r>
              <a:rPr sz="2300" spc="125" dirty="0">
                <a:latin typeface="Calibri"/>
                <a:cs typeface="Calibri"/>
              </a:rPr>
              <a:t>  </a:t>
            </a:r>
            <a:r>
              <a:rPr sz="2300" dirty="0">
                <a:latin typeface="Calibri"/>
                <a:cs typeface="Calibri"/>
              </a:rPr>
              <a:t>on</a:t>
            </a:r>
            <a:r>
              <a:rPr sz="2300" spc="125" dirty="0">
                <a:latin typeface="Calibri"/>
                <a:cs typeface="Calibri"/>
              </a:rPr>
              <a:t>  </a:t>
            </a:r>
            <a:r>
              <a:rPr sz="2300" dirty="0">
                <a:latin typeface="Calibri"/>
                <a:cs typeface="Calibri"/>
              </a:rPr>
              <a:t>Standard</a:t>
            </a:r>
            <a:r>
              <a:rPr sz="2300" spc="125" dirty="0">
                <a:latin typeface="Calibri"/>
                <a:cs typeface="Calibri"/>
              </a:rPr>
              <a:t>  </a:t>
            </a:r>
            <a:r>
              <a:rPr sz="2300" spc="-20" dirty="0">
                <a:latin typeface="Calibri"/>
                <a:cs typeface="Calibri"/>
              </a:rPr>
              <a:t>Jury </a:t>
            </a:r>
            <a:r>
              <a:rPr sz="2300" dirty="0">
                <a:latin typeface="Calibri"/>
                <a:cs typeface="Calibri"/>
              </a:rPr>
              <a:t>Instructions</a:t>
            </a:r>
            <a:r>
              <a:rPr sz="2300" spc="-15" dirty="0">
                <a:latin typeface="Calibri"/>
                <a:cs typeface="Calibri"/>
              </a:rPr>
              <a:t> </a:t>
            </a:r>
            <a:r>
              <a:rPr sz="2300" dirty="0">
                <a:latin typeface="Calibri"/>
                <a:cs typeface="Calibri"/>
              </a:rPr>
              <a:t>has</a:t>
            </a:r>
            <a:r>
              <a:rPr sz="2300" spc="-10" dirty="0">
                <a:latin typeface="Calibri"/>
                <a:cs typeface="Calibri"/>
              </a:rPr>
              <a:t> </a:t>
            </a:r>
            <a:r>
              <a:rPr sz="2300" dirty="0">
                <a:latin typeface="Calibri"/>
                <a:cs typeface="Calibri"/>
              </a:rPr>
              <a:t>proposed</a:t>
            </a:r>
            <a:r>
              <a:rPr sz="2300" spc="-15" dirty="0">
                <a:latin typeface="Calibri"/>
                <a:cs typeface="Calibri"/>
              </a:rPr>
              <a:t> </a:t>
            </a:r>
            <a:r>
              <a:rPr sz="2300" dirty="0">
                <a:latin typeface="Calibri"/>
                <a:cs typeface="Calibri"/>
              </a:rPr>
              <a:t>new</a:t>
            </a:r>
            <a:r>
              <a:rPr sz="2300" spc="-10" dirty="0">
                <a:latin typeface="Calibri"/>
                <a:cs typeface="Calibri"/>
              </a:rPr>
              <a:t> </a:t>
            </a:r>
            <a:r>
              <a:rPr sz="2300" dirty="0">
                <a:latin typeface="Calibri"/>
                <a:cs typeface="Calibri"/>
              </a:rPr>
              <a:t>language</a:t>
            </a:r>
            <a:r>
              <a:rPr sz="2300" spc="-20" dirty="0">
                <a:latin typeface="Calibri"/>
                <a:cs typeface="Calibri"/>
              </a:rPr>
              <a:t> </a:t>
            </a:r>
            <a:r>
              <a:rPr sz="2300" dirty="0">
                <a:latin typeface="Calibri"/>
                <a:cs typeface="Calibri"/>
              </a:rPr>
              <a:t>to</a:t>
            </a:r>
            <a:r>
              <a:rPr sz="2300" spc="-15" dirty="0">
                <a:latin typeface="Calibri"/>
                <a:cs typeface="Calibri"/>
              </a:rPr>
              <a:t> </a:t>
            </a:r>
            <a:r>
              <a:rPr sz="2300" spc="-10" dirty="0">
                <a:latin typeface="Calibri"/>
                <a:cs typeface="Calibri"/>
              </a:rPr>
              <a:t>reflect </a:t>
            </a:r>
            <a:r>
              <a:rPr sz="2300" dirty="0">
                <a:latin typeface="Calibri"/>
                <a:cs typeface="Calibri"/>
              </a:rPr>
              <a:t>modified</a:t>
            </a:r>
            <a:r>
              <a:rPr sz="2300" spc="60" dirty="0">
                <a:latin typeface="Calibri"/>
                <a:cs typeface="Calibri"/>
              </a:rPr>
              <a:t>  </a:t>
            </a:r>
            <a:r>
              <a:rPr sz="2300" dirty="0">
                <a:latin typeface="Calibri"/>
                <a:cs typeface="Calibri"/>
              </a:rPr>
              <a:t>comparative</a:t>
            </a:r>
            <a:r>
              <a:rPr sz="2300" spc="60" dirty="0">
                <a:latin typeface="Calibri"/>
                <a:cs typeface="Calibri"/>
              </a:rPr>
              <a:t>  </a:t>
            </a:r>
            <a:r>
              <a:rPr sz="2300" dirty="0">
                <a:latin typeface="Calibri"/>
                <a:cs typeface="Calibri"/>
              </a:rPr>
              <a:t>fault</a:t>
            </a:r>
            <a:r>
              <a:rPr sz="2300" spc="55" dirty="0">
                <a:latin typeface="Calibri"/>
                <a:cs typeface="Calibri"/>
              </a:rPr>
              <a:t>  </a:t>
            </a:r>
            <a:r>
              <a:rPr sz="2300" dirty="0">
                <a:latin typeface="Calibri"/>
                <a:cs typeface="Calibri"/>
              </a:rPr>
              <a:t>(51%</a:t>
            </a:r>
            <a:r>
              <a:rPr sz="2300" spc="60" dirty="0">
                <a:latin typeface="Calibri"/>
                <a:cs typeface="Calibri"/>
              </a:rPr>
              <a:t>  </a:t>
            </a:r>
            <a:r>
              <a:rPr sz="2300" dirty="0">
                <a:latin typeface="Calibri"/>
                <a:cs typeface="Calibri"/>
              </a:rPr>
              <a:t>bar</a:t>
            </a:r>
            <a:r>
              <a:rPr sz="2300" spc="60" dirty="0">
                <a:latin typeface="Calibri"/>
                <a:cs typeface="Calibri"/>
              </a:rPr>
              <a:t>  </a:t>
            </a:r>
            <a:r>
              <a:rPr sz="2300" dirty="0">
                <a:latin typeface="Calibri"/>
                <a:cs typeface="Calibri"/>
              </a:rPr>
              <a:t>–</a:t>
            </a:r>
            <a:r>
              <a:rPr sz="2300" spc="65" dirty="0">
                <a:latin typeface="Calibri"/>
                <a:cs typeface="Calibri"/>
              </a:rPr>
              <a:t>  </a:t>
            </a:r>
            <a:r>
              <a:rPr sz="2300" spc="-10" dirty="0">
                <a:latin typeface="Calibri"/>
                <a:cs typeface="Calibri"/>
              </a:rPr>
              <a:t>Florida </a:t>
            </a:r>
            <a:r>
              <a:rPr sz="2300" dirty="0">
                <a:latin typeface="Calibri"/>
                <a:cs typeface="Calibri"/>
              </a:rPr>
              <a:t>was</a:t>
            </a:r>
            <a:r>
              <a:rPr sz="2300" spc="105" dirty="0">
                <a:latin typeface="Calibri"/>
                <a:cs typeface="Calibri"/>
              </a:rPr>
              <a:t> </a:t>
            </a:r>
            <a:r>
              <a:rPr lang="en-US" sz="2300" spc="105" dirty="0">
                <a:latin typeface="Calibri"/>
                <a:cs typeface="Calibri"/>
              </a:rPr>
              <a:t>previously</a:t>
            </a:r>
            <a:r>
              <a:rPr sz="2300" spc="105" dirty="0">
                <a:latin typeface="Calibri"/>
                <a:cs typeface="Calibri"/>
              </a:rPr>
              <a:t> </a:t>
            </a:r>
            <a:r>
              <a:rPr sz="2300" dirty="0">
                <a:latin typeface="Calibri"/>
                <a:cs typeface="Calibri"/>
              </a:rPr>
              <a:t>a</a:t>
            </a:r>
            <a:r>
              <a:rPr sz="2300" spc="110" dirty="0">
                <a:latin typeface="Calibri"/>
                <a:cs typeface="Calibri"/>
              </a:rPr>
              <a:t>  </a:t>
            </a:r>
            <a:r>
              <a:rPr sz="2300" dirty="0">
                <a:latin typeface="Calibri"/>
                <a:cs typeface="Calibri"/>
              </a:rPr>
              <a:t>pure</a:t>
            </a:r>
            <a:r>
              <a:rPr sz="2300" spc="110" dirty="0">
                <a:latin typeface="Calibri"/>
                <a:cs typeface="Calibri"/>
              </a:rPr>
              <a:t>  </a:t>
            </a:r>
            <a:r>
              <a:rPr sz="2300" dirty="0">
                <a:latin typeface="Calibri"/>
                <a:cs typeface="Calibri"/>
              </a:rPr>
              <a:t>comparative</a:t>
            </a:r>
            <a:r>
              <a:rPr sz="2300" spc="105" dirty="0">
                <a:latin typeface="Calibri"/>
                <a:cs typeface="Calibri"/>
              </a:rPr>
              <a:t>  </a:t>
            </a:r>
            <a:r>
              <a:rPr sz="2300" dirty="0">
                <a:latin typeface="Calibri"/>
                <a:cs typeface="Calibri"/>
              </a:rPr>
              <a:t>fault</a:t>
            </a:r>
            <a:r>
              <a:rPr sz="2300" spc="105" dirty="0">
                <a:latin typeface="Calibri"/>
                <a:cs typeface="Calibri"/>
              </a:rPr>
              <a:t>  </a:t>
            </a:r>
            <a:r>
              <a:rPr sz="2300" dirty="0">
                <a:latin typeface="Calibri"/>
                <a:cs typeface="Calibri"/>
              </a:rPr>
              <a:t>state).</a:t>
            </a:r>
            <a:r>
              <a:rPr sz="2300" spc="110" dirty="0">
                <a:latin typeface="Calibri"/>
                <a:cs typeface="Calibri"/>
              </a:rPr>
              <a:t> </a:t>
            </a:r>
            <a:r>
              <a:rPr lang="en-US" sz="2300" spc="-10" dirty="0">
                <a:latin typeface="Calibri"/>
                <a:cs typeface="Calibri"/>
              </a:rPr>
              <a:t>“If you have assigned 50% or less of any negligence to [Plaintiff] you should award [Plaintiff]….”</a:t>
            </a:r>
            <a:endParaRPr sz="2300" dirty="0">
              <a:latin typeface="Calibri"/>
              <a:cs typeface="Calibri"/>
            </a:endParaRPr>
          </a:p>
        </p:txBody>
      </p:sp>
      <p:sp>
        <p:nvSpPr>
          <p:cNvPr id="14" name="object 14"/>
          <p:cNvSpPr txBox="1"/>
          <p:nvPr/>
        </p:nvSpPr>
        <p:spPr>
          <a:xfrm>
            <a:off x="1431408" y="9210556"/>
            <a:ext cx="1458595" cy="377825"/>
          </a:xfrm>
          <a:prstGeom prst="rect">
            <a:avLst/>
          </a:prstGeom>
        </p:spPr>
        <p:txBody>
          <a:bodyPr vert="horz" wrap="square" lIns="0" tIns="13970" rIns="0" bIns="0" rtlCol="0">
            <a:spAutoFit/>
          </a:bodyPr>
          <a:lstStyle/>
          <a:p>
            <a:pPr marL="12700">
              <a:lnSpc>
                <a:spcPct val="100000"/>
              </a:lnSpc>
              <a:spcBef>
                <a:spcPts val="110"/>
              </a:spcBef>
            </a:pPr>
            <a:r>
              <a:rPr sz="2300" spc="-10" dirty="0">
                <a:solidFill>
                  <a:srgbClr val="BD2E37"/>
                </a:solidFill>
                <a:latin typeface="Arial Black"/>
                <a:cs typeface="Arial Black"/>
              </a:rPr>
              <a:t>Colorado</a:t>
            </a:r>
            <a:endParaRPr sz="2300">
              <a:latin typeface="Arial Black"/>
              <a:cs typeface="Arial Black"/>
            </a:endParaRPr>
          </a:p>
        </p:txBody>
      </p:sp>
      <p:sp>
        <p:nvSpPr>
          <p:cNvPr id="15" name="object 15"/>
          <p:cNvSpPr txBox="1"/>
          <p:nvPr/>
        </p:nvSpPr>
        <p:spPr>
          <a:xfrm>
            <a:off x="10452106" y="5792807"/>
            <a:ext cx="1686560" cy="377825"/>
          </a:xfrm>
          <a:prstGeom prst="rect">
            <a:avLst/>
          </a:prstGeom>
        </p:spPr>
        <p:txBody>
          <a:bodyPr vert="horz" wrap="square" lIns="0" tIns="13970" rIns="0" bIns="0" rtlCol="0">
            <a:spAutoFit/>
          </a:bodyPr>
          <a:lstStyle/>
          <a:p>
            <a:pPr marL="12700">
              <a:lnSpc>
                <a:spcPct val="100000"/>
              </a:lnSpc>
              <a:spcBef>
                <a:spcPts val="110"/>
              </a:spcBef>
            </a:pPr>
            <a:r>
              <a:rPr sz="2300" spc="-10" dirty="0">
                <a:solidFill>
                  <a:srgbClr val="BD2E37"/>
                </a:solidFill>
                <a:latin typeface="Arial Black"/>
                <a:cs typeface="Arial Black"/>
              </a:rPr>
              <a:t>Minnesota</a:t>
            </a:r>
            <a:endParaRPr sz="2300">
              <a:latin typeface="Arial Black"/>
              <a:cs typeface="Arial Black"/>
            </a:endParaRPr>
          </a:p>
        </p:txBody>
      </p:sp>
      <p:sp>
        <p:nvSpPr>
          <p:cNvPr id="16" name="object 16"/>
          <p:cNvSpPr txBox="1"/>
          <p:nvPr/>
        </p:nvSpPr>
        <p:spPr>
          <a:xfrm>
            <a:off x="3652696" y="6718758"/>
            <a:ext cx="5993130" cy="2488565"/>
          </a:xfrm>
          <a:prstGeom prst="rect">
            <a:avLst/>
          </a:prstGeom>
        </p:spPr>
        <p:txBody>
          <a:bodyPr vert="horz" wrap="square" lIns="0" tIns="13970" rIns="0" bIns="0" rtlCol="0">
            <a:spAutoFit/>
          </a:bodyPr>
          <a:lstStyle/>
          <a:p>
            <a:pPr marL="12700" marR="5080" indent="46990" algn="just">
              <a:lnSpc>
                <a:spcPct val="100000"/>
              </a:lnSpc>
              <a:spcBef>
                <a:spcPts val="110"/>
              </a:spcBef>
            </a:pPr>
            <a:r>
              <a:rPr sz="2300" dirty="0">
                <a:latin typeface="Calibri"/>
                <a:cs typeface="Calibri"/>
              </a:rPr>
              <a:t>Colorado</a:t>
            </a:r>
            <a:r>
              <a:rPr sz="2300" spc="245" dirty="0">
                <a:latin typeface="Calibri"/>
                <a:cs typeface="Calibri"/>
              </a:rPr>
              <a:t> </a:t>
            </a:r>
            <a:r>
              <a:rPr sz="2300" dirty="0">
                <a:latin typeface="Calibri"/>
                <a:cs typeface="Calibri"/>
              </a:rPr>
              <a:t>Ballot</a:t>
            </a:r>
            <a:r>
              <a:rPr sz="2300" spc="254" dirty="0">
                <a:latin typeface="Calibri"/>
                <a:cs typeface="Calibri"/>
              </a:rPr>
              <a:t> </a:t>
            </a:r>
            <a:r>
              <a:rPr sz="2300" dirty="0">
                <a:latin typeface="Calibri"/>
                <a:cs typeface="Calibri"/>
              </a:rPr>
              <a:t>Initiative</a:t>
            </a:r>
            <a:r>
              <a:rPr sz="2300" spc="254" dirty="0">
                <a:latin typeface="Calibri"/>
                <a:cs typeface="Calibri"/>
              </a:rPr>
              <a:t> </a:t>
            </a:r>
            <a:r>
              <a:rPr sz="2300" dirty="0">
                <a:latin typeface="Calibri"/>
                <a:cs typeface="Calibri"/>
              </a:rPr>
              <a:t>150</a:t>
            </a:r>
            <a:r>
              <a:rPr sz="2300" spc="260" dirty="0">
                <a:latin typeface="Calibri"/>
                <a:cs typeface="Calibri"/>
              </a:rPr>
              <a:t> </a:t>
            </a:r>
            <a:r>
              <a:rPr sz="2300" dirty="0">
                <a:latin typeface="Calibri"/>
                <a:cs typeface="Calibri"/>
              </a:rPr>
              <a:t>effectively</a:t>
            </a:r>
            <a:r>
              <a:rPr sz="2300" spc="260" dirty="0">
                <a:latin typeface="Calibri"/>
                <a:cs typeface="Calibri"/>
              </a:rPr>
              <a:t> </a:t>
            </a:r>
            <a:r>
              <a:rPr sz="2300" dirty="0">
                <a:latin typeface="Calibri"/>
                <a:cs typeface="Calibri"/>
              </a:rPr>
              <a:t>aims</a:t>
            </a:r>
            <a:r>
              <a:rPr sz="2300" spc="260" dirty="0">
                <a:latin typeface="Calibri"/>
                <a:cs typeface="Calibri"/>
              </a:rPr>
              <a:t> </a:t>
            </a:r>
            <a:r>
              <a:rPr sz="2300" spc="-25" dirty="0">
                <a:latin typeface="Calibri"/>
                <a:cs typeface="Calibri"/>
              </a:rPr>
              <a:t>to </a:t>
            </a:r>
            <a:r>
              <a:rPr sz="2300" dirty="0">
                <a:latin typeface="Calibri"/>
                <a:cs typeface="Calibri"/>
              </a:rPr>
              <a:t>repeal</a:t>
            </a:r>
            <a:r>
              <a:rPr sz="2300" spc="155" dirty="0">
                <a:latin typeface="Calibri"/>
                <a:cs typeface="Calibri"/>
              </a:rPr>
              <a:t> </a:t>
            </a:r>
            <a:r>
              <a:rPr sz="2300" dirty="0">
                <a:latin typeface="Calibri"/>
                <a:cs typeface="Calibri"/>
              </a:rPr>
              <a:t>noneconomic</a:t>
            </a:r>
            <a:r>
              <a:rPr sz="2300" spc="175" dirty="0">
                <a:latin typeface="Calibri"/>
                <a:cs typeface="Calibri"/>
              </a:rPr>
              <a:t> </a:t>
            </a:r>
            <a:r>
              <a:rPr sz="2300" dirty="0">
                <a:latin typeface="Calibri"/>
                <a:cs typeface="Calibri"/>
              </a:rPr>
              <a:t>damage</a:t>
            </a:r>
            <a:r>
              <a:rPr sz="2300" spc="170" dirty="0">
                <a:latin typeface="Calibri"/>
                <a:cs typeface="Calibri"/>
              </a:rPr>
              <a:t> </a:t>
            </a:r>
            <a:r>
              <a:rPr sz="2300" dirty="0">
                <a:latin typeface="Calibri"/>
                <a:cs typeface="Calibri"/>
              </a:rPr>
              <a:t>caps.</a:t>
            </a:r>
            <a:r>
              <a:rPr sz="2300" spc="170" dirty="0">
                <a:latin typeface="Calibri"/>
                <a:cs typeface="Calibri"/>
              </a:rPr>
              <a:t> </a:t>
            </a:r>
            <a:r>
              <a:rPr sz="2300" dirty="0">
                <a:latin typeface="Calibri"/>
                <a:cs typeface="Calibri"/>
              </a:rPr>
              <a:t>The</a:t>
            </a:r>
            <a:r>
              <a:rPr sz="2300" spc="170" dirty="0">
                <a:latin typeface="Calibri"/>
                <a:cs typeface="Calibri"/>
              </a:rPr>
              <a:t> </a:t>
            </a:r>
            <a:r>
              <a:rPr sz="2300" spc="-10" dirty="0">
                <a:latin typeface="Calibri"/>
                <a:cs typeface="Calibri"/>
              </a:rPr>
              <a:t>proposed </a:t>
            </a:r>
            <a:r>
              <a:rPr sz="2300" dirty="0">
                <a:latin typeface="Calibri"/>
                <a:cs typeface="Calibri"/>
              </a:rPr>
              <a:t>change</a:t>
            </a:r>
            <a:r>
              <a:rPr sz="2300" spc="-15" dirty="0">
                <a:latin typeface="Calibri"/>
                <a:cs typeface="Calibri"/>
              </a:rPr>
              <a:t> </a:t>
            </a:r>
            <a:r>
              <a:rPr sz="2300" dirty="0">
                <a:latin typeface="Calibri"/>
                <a:cs typeface="Calibri"/>
              </a:rPr>
              <a:t>would</a:t>
            </a:r>
            <a:r>
              <a:rPr sz="2300" spc="5" dirty="0">
                <a:latin typeface="Calibri"/>
                <a:cs typeface="Calibri"/>
              </a:rPr>
              <a:t> </a:t>
            </a:r>
            <a:r>
              <a:rPr sz="2300" dirty="0">
                <a:latin typeface="Calibri"/>
                <a:cs typeface="Calibri"/>
              </a:rPr>
              <a:t>allow a</a:t>
            </a:r>
            <a:r>
              <a:rPr sz="2300" spc="5" dirty="0">
                <a:latin typeface="Calibri"/>
                <a:cs typeface="Calibri"/>
              </a:rPr>
              <a:t> </a:t>
            </a:r>
            <a:r>
              <a:rPr sz="2300" dirty="0">
                <a:latin typeface="Calibri"/>
                <a:cs typeface="Calibri"/>
              </a:rPr>
              <a:t>plaintiff</a:t>
            </a:r>
            <a:r>
              <a:rPr sz="2300" spc="5" dirty="0">
                <a:latin typeface="Calibri"/>
                <a:cs typeface="Calibri"/>
              </a:rPr>
              <a:t> </a:t>
            </a:r>
            <a:r>
              <a:rPr sz="2300" dirty="0">
                <a:latin typeface="Calibri"/>
                <a:cs typeface="Calibri"/>
              </a:rPr>
              <a:t>to recover the</a:t>
            </a:r>
            <a:r>
              <a:rPr sz="2300" spc="5" dirty="0">
                <a:latin typeface="Calibri"/>
                <a:cs typeface="Calibri"/>
              </a:rPr>
              <a:t> </a:t>
            </a:r>
            <a:r>
              <a:rPr sz="2300" spc="-10" dirty="0">
                <a:latin typeface="Calibri"/>
                <a:cs typeface="Calibri"/>
              </a:rPr>
              <a:t>total </a:t>
            </a:r>
            <a:r>
              <a:rPr sz="2300" dirty="0">
                <a:latin typeface="Calibri"/>
                <a:cs typeface="Calibri"/>
              </a:rPr>
              <a:t>amount</a:t>
            </a:r>
            <a:r>
              <a:rPr sz="2300" spc="160" dirty="0">
                <a:latin typeface="Calibri"/>
                <a:cs typeface="Calibri"/>
              </a:rPr>
              <a:t> </a:t>
            </a:r>
            <a:r>
              <a:rPr sz="2300" dirty="0">
                <a:latin typeface="Calibri"/>
                <a:cs typeface="Calibri"/>
              </a:rPr>
              <a:t>of</a:t>
            </a:r>
            <a:r>
              <a:rPr sz="2300" spc="165" dirty="0">
                <a:latin typeface="Calibri"/>
                <a:cs typeface="Calibri"/>
              </a:rPr>
              <a:t> </a:t>
            </a:r>
            <a:r>
              <a:rPr sz="2300" dirty="0">
                <a:latin typeface="Calibri"/>
                <a:cs typeface="Calibri"/>
              </a:rPr>
              <a:t>monetary</a:t>
            </a:r>
            <a:r>
              <a:rPr sz="2300" spc="160" dirty="0">
                <a:latin typeface="Calibri"/>
                <a:cs typeface="Calibri"/>
              </a:rPr>
              <a:t> </a:t>
            </a:r>
            <a:r>
              <a:rPr sz="2300" dirty="0">
                <a:latin typeface="Calibri"/>
                <a:cs typeface="Calibri"/>
              </a:rPr>
              <a:t>damages</a:t>
            </a:r>
            <a:r>
              <a:rPr sz="2300" spc="165" dirty="0">
                <a:latin typeface="Calibri"/>
                <a:cs typeface="Calibri"/>
              </a:rPr>
              <a:t> </a:t>
            </a:r>
            <a:r>
              <a:rPr sz="2300" dirty="0">
                <a:latin typeface="Calibri"/>
                <a:cs typeface="Calibri"/>
              </a:rPr>
              <a:t>awarded</a:t>
            </a:r>
            <a:r>
              <a:rPr sz="2300" spc="170" dirty="0">
                <a:latin typeface="Calibri"/>
                <a:cs typeface="Calibri"/>
              </a:rPr>
              <a:t> </a:t>
            </a:r>
            <a:r>
              <a:rPr sz="2300" dirty="0">
                <a:latin typeface="Calibri"/>
                <a:cs typeface="Calibri"/>
              </a:rPr>
              <a:t>by</a:t>
            </a:r>
            <a:r>
              <a:rPr sz="2300" spc="165" dirty="0">
                <a:latin typeface="Calibri"/>
                <a:cs typeface="Calibri"/>
              </a:rPr>
              <a:t> </a:t>
            </a:r>
            <a:r>
              <a:rPr sz="2300" dirty="0">
                <a:latin typeface="Calibri"/>
                <a:cs typeface="Calibri"/>
              </a:rPr>
              <a:t>a</a:t>
            </a:r>
            <a:r>
              <a:rPr sz="2300" spc="165" dirty="0">
                <a:latin typeface="Calibri"/>
                <a:cs typeface="Calibri"/>
              </a:rPr>
              <a:t> </a:t>
            </a:r>
            <a:r>
              <a:rPr sz="2300" spc="-20" dirty="0">
                <a:latin typeface="Calibri"/>
                <a:cs typeface="Calibri"/>
              </a:rPr>
              <a:t>jury </a:t>
            </a:r>
            <a:r>
              <a:rPr sz="2300" dirty="0">
                <a:latin typeface="Calibri"/>
                <a:cs typeface="Calibri"/>
              </a:rPr>
              <a:t>or</a:t>
            </a:r>
            <a:r>
              <a:rPr sz="2300" spc="140" dirty="0">
                <a:latin typeface="Calibri"/>
                <a:cs typeface="Calibri"/>
              </a:rPr>
              <a:t> </a:t>
            </a:r>
            <a:r>
              <a:rPr sz="2300" dirty="0">
                <a:latin typeface="Calibri"/>
                <a:cs typeface="Calibri"/>
              </a:rPr>
              <a:t>judge</a:t>
            </a:r>
            <a:r>
              <a:rPr sz="2300" spc="145" dirty="0">
                <a:latin typeface="Calibri"/>
                <a:cs typeface="Calibri"/>
              </a:rPr>
              <a:t> </a:t>
            </a:r>
            <a:r>
              <a:rPr sz="2300" dirty="0">
                <a:latin typeface="Calibri"/>
                <a:cs typeface="Calibri"/>
              </a:rPr>
              <a:t>in</a:t>
            </a:r>
            <a:r>
              <a:rPr sz="2300" spc="150" dirty="0">
                <a:latin typeface="Calibri"/>
                <a:cs typeface="Calibri"/>
              </a:rPr>
              <a:t> </a:t>
            </a:r>
            <a:r>
              <a:rPr sz="2300" dirty="0">
                <a:latin typeface="Calibri"/>
                <a:cs typeface="Calibri"/>
              </a:rPr>
              <a:t>a</a:t>
            </a:r>
            <a:r>
              <a:rPr sz="2300" spc="150" dirty="0">
                <a:latin typeface="Calibri"/>
                <a:cs typeface="Calibri"/>
              </a:rPr>
              <a:t> </a:t>
            </a:r>
            <a:r>
              <a:rPr sz="2300" dirty="0">
                <a:latin typeface="Calibri"/>
                <a:cs typeface="Calibri"/>
              </a:rPr>
              <a:t>lawsuit</a:t>
            </a:r>
            <a:r>
              <a:rPr sz="2300" spc="155" dirty="0">
                <a:latin typeface="Calibri"/>
                <a:cs typeface="Calibri"/>
              </a:rPr>
              <a:t> </a:t>
            </a:r>
            <a:r>
              <a:rPr sz="2300" dirty="0">
                <a:latin typeface="Calibri"/>
                <a:cs typeface="Calibri"/>
              </a:rPr>
              <a:t>involving</a:t>
            </a:r>
            <a:r>
              <a:rPr sz="2300" spc="150" dirty="0">
                <a:latin typeface="Calibri"/>
                <a:cs typeface="Calibri"/>
              </a:rPr>
              <a:t> </a:t>
            </a:r>
            <a:r>
              <a:rPr sz="2300" dirty="0">
                <a:latin typeface="Calibri"/>
                <a:cs typeface="Calibri"/>
              </a:rPr>
              <a:t>catastrophic</a:t>
            </a:r>
            <a:r>
              <a:rPr sz="2300" spc="155" dirty="0">
                <a:latin typeface="Calibri"/>
                <a:cs typeface="Calibri"/>
              </a:rPr>
              <a:t> </a:t>
            </a:r>
            <a:r>
              <a:rPr sz="2300" spc="-10" dirty="0">
                <a:latin typeface="Calibri"/>
                <a:cs typeface="Calibri"/>
              </a:rPr>
              <a:t>injury </a:t>
            </a:r>
            <a:r>
              <a:rPr sz="2300" dirty="0">
                <a:latin typeface="Calibri"/>
                <a:cs typeface="Calibri"/>
              </a:rPr>
              <a:t>or</a:t>
            </a:r>
            <a:r>
              <a:rPr sz="2300" spc="135" dirty="0">
                <a:latin typeface="Calibri"/>
                <a:cs typeface="Calibri"/>
              </a:rPr>
              <a:t> </a:t>
            </a:r>
            <a:r>
              <a:rPr sz="2300" dirty="0">
                <a:latin typeface="Calibri"/>
                <a:cs typeface="Calibri"/>
              </a:rPr>
              <a:t>wrongful</a:t>
            </a:r>
            <a:r>
              <a:rPr sz="2300" spc="135" dirty="0">
                <a:latin typeface="Calibri"/>
                <a:cs typeface="Calibri"/>
              </a:rPr>
              <a:t> </a:t>
            </a:r>
            <a:r>
              <a:rPr sz="2300" dirty="0">
                <a:latin typeface="Calibri"/>
                <a:cs typeface="Calibri"/>
              </a:rPr>
              <a:t>death,</a:t>
            </a:r>
            <a:r>
              <a:rPr sz="2300" spc="135" dirty="0">
                <a:latin typeface="Calibri"/>
                <a:cs typeface="Calibri"/>
              </a:rPr>
              <a:t> </a:t>
            </a:r>
            <a:r>
              <a:rPr sz="2300" dirty="0">
                <a:latin typeface="Calibri"/>
                <a:cs typeface="Calibri"/>
              </a:rPr>
              <a:t>eliminating</a:t>
            </a:r>
            <a:r>
              <a:rPr sz="2300" spc="140" dirty="0">
                <a:latin typeface="Calibri"/>
                <a:cs typeface="Calibri"/>
              </a:rPr>
              <a:t> </a:t>
            </a:r>
            <a:r>
              <a:rPr sz="2300" dirty="0">
                <a:latin typeface="Calibri"/>
                <a:cs typeface="Calibri"/>
              </a:rPr>
              <a:t>the</a:t>
            </a:r>
            <a:r>
              <a:rPr sz="2300" spc="135" dirty="0">
                <a:latin typeface="Calibri"/>
                <a:cs typeface="Calibri"/>
              </a:rPr>
              <a:t> </a:t>
            </a:r>
            <a:r>
              <a:rPr sz="2300" dirty="0">
                <a:latin typeface="Calibri"/>
                <a:cs typeface="Calibri"/>
              </a:rPr>
              <a:t>statutory</a:t>
            </a:r>
            <a:r>
              <a:rPr sz="2300" spc="135" dirty="0">
                <a:latin typeface="Calibri"/>
                <a:cs typeface="Calibri"/>
              </a:rPr>
              <a:t> </a:t>
            </a:r>
            <a:r>
              <a:rPr sz="2300" spc="-20" dirty="0">
                <a:latin typeface="Calibri"/>
                <a:cs typeface="Calibri"/>
              </a:rPr>
              <a:t>caps </a:t>
            </a:r>
            <a:r>
              <a:rPr sz="2300" dirty="0">
                <a:latin typeface="Calibri"/>
                <a:cs typeface="Calibri"/>
              </a:rPr>
              <a:t>on</a:t>
            </a:r>
            <a:r>
              <a:rPr sz="2300" spc="270" dirty="0">
                <a:latin typeface="Calibri"/>
                <a:cs typeface="Calibri"/>
              </a:rPr>
              <a:t>   </a:t>
            </a:r>
            <a:r>
              <a:rPr sz="2300" dirty="0">
                <a:latin typeface="Calibri"/>
                <a:cs typeface="Calibri"/>
              </a:rPr>
              <a:t>economic,</a:t>
            </a:r>
            <a:r>
              <a:rPr sz="2300" spc="275" dirty="0">
                <a:latin typeface="Calibri"/>
                <a:cs typeface="Calibri"/>
              </a:rPr>
              <a:t>   </a:t>
            </a:r>
            <a:r>
              <a:rPr sz="2300" spc="-10" dirty="0">
                <a:latin typeface="Calibri"/>
                <a:cs typeface="Calibri"/>
              </a:rPr>
              <a:t>non-</a:t>
            </a:r>
            <a:r>
              <a:rPr sz="2300" dirty="0">
                <a:latin typeface="Calibri"/>
                <a:cs typeface="Calibri"/>
              </a:rPr>
              <a:t>economic,</a:t>
            </a:r>
            <a:r>
              <a:rPr sz="2300" spc="275" dirty="0">
                <a:latin typeface="Calibri"/>
                <a:cs typeface="Calibri"/>
              </a:rPr>
              <a:t>   </a:t>
            </a:r>
            <a:r>
              <a:rPr sz="2300" dirty="0">
                <a:latin typeface="Calibri"/>
                <a:cs typeface="Calibri"/>
              </a:rPr>
              <a:t>and</a:t>
            </a:r>
            <a:r>
              <a:rPr sz="2300" spc="275" dirty="0">
                <a:latin typeface="Calibri"/>
                <a:cs typeface="Calibri"/>
              </a:rPr>
              <a:t>   </a:t>
            </a:r>
            <a:r>
              <a:rPr sz="2300" spc="-10" dirty="0">
                <a:latin typeface="Calibri"/>
                <a:cs typeface="Calibri"/>
              </a:rPr>
              <a:t>punitive</a:t>
            </a:r>
            <a:endParaRPr sz="2300" dirty="0">
              <a:latin typeface="Calibri"/>
              <a:cs typeface="Calibri"/>
            </a:endParaRPr>
          </a:p>
        </p:txBody>
      </p:sp>
      <p:sp>
        <p:nvSpPr>
          <p:cNvPr id="17" name="object 17"/>
          <p:cNvSpPr txBox="1"/>
          <p:nvPr/>
        </p:nvSpPr>
        <p:spPr>
          <a:xfrm>
            <a:off x="3653282" y="9181217"/>
            <a:ext cx="5992495" cy="729615"/>
          </a:xfrm>
          <a:prstGeom prst="rect">
            <a:avLst/>
          </a:prstGeom>
        </p:spPr>
        <p:txBody>
          <a:bodyPr vert="horz" wrap="square" lIns="0" tIns="13970" rIns="0" bIns="0" rtlCol="0">
            <a:spAutoFit/>
          </a:bodyPr>
          <a:lstStyle/>
          <a:p>
            <a:pPr marL="12700" marR="5080" indent="-635">
              <a:lnSpc>
                <a:spcPct val="100000"/>
              </a:lnSpc>
              <a:spcBef>
                <a:spcPts val="110"/>
              </a:spcBef>
              <a:tabLst>
                <a:tab pos="1306195" algn="l"/>
                <a:tab pos="2580005" algn="l"/>
                <a:tab pos="3524885" algn="l"/>
                <a:tab pos="4807585" algn="l"/>
                <a:tab pos="5161915" algn="l"/>
              </a:tabLst>
            </a:pPr>
            <a:r>
              <a:rPr sz="2300" spc="-10" dirty="0">
                <a:latin typeface="Calibri"/>
                <a:cs typeface="Calibri"/>
              </a:rPr>
              <a:t>monetary</a:t>
            </a:r>
            <a:r>
              <a:rPr sz="2300" dirty="0">
                <a:latin typeface="Calibri"/>
                <a:cs typeface="Calibri"/>
              </a:rPr>
              <a:t>	</a:t>
            </a:r>
            <a:r>
              <a:rPr sz="2300" spc="-10" dirty="0">
                <a:latin typeface="Calibri"/>
                <a:cs typeface="Calibri"/>
              </a:rPr>
              <a:t>damages.</a:t>
            </a:r>
            <a:r>
              <a:rPr sz="2300" dirty="0">
                <a:latin typeface="Calibri"/>
                <a:cs typeface="Calibri"/>
              </a:rPr>
              <a:t>	</a:t>
            </a:r>
            <a:r>
              <a:rPr sz="2300" spc="-10" dirty="0">
                <a:latin typeface="Calibri"/>
                <a:cs typeface="Calibri"/>
              </a:rPr>
              <a:t>Similar</a:t>
            </a:r>
            <a:r>
              <a:rPr sz="2300" dirty="0">
                <a:latin typeface="Calibri"/>
                <a:cs typeface="Calibri"/>
              </a:rPr>
              <a:t>	</a:t>
            </a:r>
            <a:r>
              <a:rPr sz="2300" spc="-10" dirty="0">
                <a:latin typeface="Calibri"/>
                <a:cs typeface="Calibri"/>
              </a:rPr>
              <a:t>initiatives</a:t>
            </a:r>
            <a:r>
              <a:rPr sz="2300" dirty="0">
                <a:latin typeface="Calibri"/>
                <a:cs typeface="Calibri"/>
              </a:rPr>
              <a:t>	</a:t>
            </a:r>
            <a:r>
              <a:rPr sz="2300" spc="-25" dirty="0">
                <a:latin typeface="Calibri"/>
                <a:cs typeface="Calibri"/>
              </a:rPr>
              <a:t>in</a:t>
            </a:r>
            <a:r>
              <a:rPr sz="2300" dirty="0">
                <a:latin typeface="Calibri"/>
                <a:cs typeface="Calibri"/>
              </a:rPr>
              <a:t>	</a:t>
            </a:r>
            <a:r>
              <a:rPr sz="2300" spc="-10" dirty="0">
                <a:latin typeface="Calibri"/>
                <a:cs typeface="Calibri"/>
              </a:rPr>
              <a:t>Kansas </a:t>
            </a:r>
            <a:r>
              <a:rPr sz="2300" dirty="0">
                <a:latin typeface="Calibri"/>
                <a:cs typeface="Calibri"/>
              </a:rPr>
              <a:t>and</a:t>
            </a:r>
            <a:r>
              <a:rPr sz="2300" spc="-10" dirty="0">
                <a:latin typeface="Calibri"/>
                <a:cs typeface="Calibri"/>
              </a:rPr>
              <a:t> Maryland.</a:t>
            </a:r>
            <a:endParaRPr sz="2300">
              <a:latin typeface="Calibri"/>
              <a:cs typeface="Calibri"/>
            </a:endParaRPr>
          </a:p>
        </p:txBody>
      </p:sp>
      <p:sp>
        <p:nvSpPr>
          <p:cNvPr id="18" name="object 18"/>
          <p:cNvSpPr txBox="1"/>
          <p:nvPr/>
        </p:nvSpPr>
        <p:spPr>
          <a:xfrm>
            <a:off x="12908402" y="3238517"/>
            <a:ext cx="6553834" cy="1784985"/>
          </a:xfrm>
          <a:prstGeom prst="rect">
            <a:avLst/>
          </a:prstGeom>
        </p:spPr>
        <p:txBody>
          <a:bodyPr vert="horz" wrap="square" lIns="0" tIns="13970" rIns="0" bIns="0" rtlCol="0">
            <a:spAutoFit/>
          </a:bodyPr>
          <a:lstStyle/>
          <a:p>
            <a:pPr marL="12700" marR="5080" indent="46355" algn="just">
              <a:lnSpc>
                <a:spcPct val="100000"/>
              </a:lnSpc>
              <a:spcBef>
                <a:spcPts val="110"/>
              </a:spcBef>
            </a:pPr>
            <a:r>
              <a:rPr sz="2300" dirty="0">
                <a:latin typeface="Calibri"/>
                <a:cs typeface="Calibri"/>
              </a:rPr>
              <a:t>Minnesota</a:t>
            </a:r>
            <a:r>
              <a:rPr sz="2300" spc="250" dirty="0">
                <a:latin typeface="Calibri"/>
                <a:cs typeface="Calibri"/>
              </a:rPr>
              <a:t> </a:t>
            </a:r>
            <a:r>
              <a:rPr sz="2300" dirty="0">
                <a:latin typeface="Calibri"/>
                <a:cs typeface="Calibri"/>
              </a:rPr>
              <a:t>is</a:t>
            </a:r>
            <a:r>
              <a:rPr sz="2300" spc="260" dirty="0">
                <a:latin typeface="Calibri"/>
                <a:cs typeface="Calibri"/>
              </a:rPr>
              <a:t> </a:t>
            </a:r>
            <a:r>
              <a:rPr sz="2300" dirty="0">
                <a:latin typeface="Calibri"/>
                <a:cs typeface="Calibri"/>
              </a:rPr>
              <a:t>seeking</a:t>
            </a:r>
            <a:r>
              <a:rPr sz="2300" spc="260" dirty="0">
                <a:latin typeface="Calibri"/>
                <a:cs typeface="Calibri"/>
              </a:rPr>
              <a:t> </a:t>
            </a:r>
            <a:r>
              <a:rPr sz="2300" dirty="0">
                <a:latin typeface="Calibri"/>
                <a:cs typeface="Calibri"/>
              </a:rPr>
              <a:t>to</a:t>
            </a:r>
            <a:r>
              <a:rPr sz="2300" spc="260" dirty="0">
                <a:latin typeface="Calibri"/>
                <a:cs typeface="Calibri"/>
              </a:rPr>
              <a:t> </a:t>
            </a:r>
            <a:r>
              <a:rPr sz="2300" dirty="0">
                <a:latin typeface="Calibri"/>
                <a:cs typeface="Calibri"/>
              </a:rPr>
              <a:t>modify</a:t>
            </a:r>
            <a:r>
              <a:rPr sz="2300" spc="250" dirty="0">
                <a:latin typeface="Calibri"/>
                <a:cs typeface="Calibri"/>
              </a:rPr>
              <a:t> </a:t>
            </a:r>
            <a:r>
              <a:rPr sz="2300" dirty="0">
                <a:latin typeface="Calibri"/>
                <a:cs typeface="Calibri"/>
              </a:rPr>
              <a:t>its</a:t>
            </a:r>
            <a:r>
              <a:rPr sz="2300" spc="260" dirty="0">
                <a:latin typeface="Calibri"/>
                <a:cs typeface="Calibri"/>
              </a:rPr>
              <a:t> </a:t>
            </a:r>
            <a:r>
              <a:rPr sz="2300" dirty="0">
                <a:latin typeface="Calibri"/>
                <a:cs typeface="Calibri"/>
              </a:rPr>
              <a:t>contributory</a:t>
            </a:r>
            <a:r>
              <a:rPr sz="2300" spc="260" dirty="0">
                <a:latin typeface="Calibri"/>
                <a:cs typeface="Calibri"/>
              </a:rPr>
              <a:t> </a:t>
            </a:r>
            <a:r>
              <a:rPr sz="2300" spc="-10" dirty="0">
                <a:latin typeface="Calibri"/>
                <a:cs typeface="Calibri"/>
              </a:rPr>
              <a:t>fault </a:t>
            </a:r>
            <a:r>
              <a:rPr sz="2300" dirty="0">
                <a:latin typeface="Calibri"/>
                <a:cs typeface="Calibri"/>
              </a:rPr>
              <a:t>calculations</a:t>
            </a:r>
            <a:r>
              <a:rPr sz="2300" spc="55" dirty="0">
                <a:latin typeface="Calibri"/>
                <a:cs typeface="Calibri"/>
              </a:rPr>
              <a:t>  </a:t>
            </a:r>
            <a:r>
              <a:rPr sz="2300" dirty="0">
                <a:latin typeface="Calibri"/>
                <a:cs typeface="Calibri"/>
              </a:rPr>
              <a:t>and</a:t>
            </a:r>
            <a:r>
              <a:rPr sz="2300" spc="55" dirty="0">
                <a:latin typeface="Calibri"/>
                <a:cs typeface="Calibri"/>
              </a:rPr>
              <a:t>  </a:t>
            </a:r>
            <a:r>
              <a:rPr sz="2300" dirty="0">
                <a:latin typeface="Calibri"/>
                <a:cs typeface="Calibri"/>
              </a:rPr>
              <a:t>allocations.</a:t>
            </a:r>
            <a:r>
              <a:rPr sz="2300" spc="55" dirty="0">
                <a:latin typeface="Calibri"/>
                <a:cs typeface="Calibri"/>
              </a:rPr>
              <a:t>  </a:t>
            </a:r>
            <a:r>
              <a:rPr sz="2300" dirty="0">
                <a:latin typeface="Calibri"/>
                <a:cs typeface="Calibri"/>
              </a:rPr>
              <a:t>As</a:t>
            </a:r>
            <a:r>
              <a:rPr sz="2300" spc="60" dirty="0">
                <a:latin typeface="Calibri"/>
                <a:cs typeface="Calibri"/>
              </a:rPr>
              <a:t>  </a:t>
            </a:r>
            <a:r>
              <a:rPr sz="2300" dirty="0">
                <a:latin typeface="Calibri"/>
                <a:cs typeface="Calibri"/>
              </a:rPr>
              <a:t>introduced,</a:t>
            </a:r>
            <a:r>
              <a:rPr sz="2300" spc="55" dirty="0">
                <a:latin typeface="Calibri"/>
                <a:cs typeface="Calibri"/>
              </a:rPr>
              <a:t>  </a:t>
            </a:r>
            <a:r>
              <a:rPr sz="2300" dirty="0">
                <a:latin typeface="Calibri"/>
                <a:cs typeface="Calibri"/>
              </a:rPr>
              <a:t>the</a:t>
            </a:r>
            <a:r>
              <a:rPr sz="2300" spc="60" dirty="0">
                <a:latin typeface="Calibri"/>
                <a:cs typeface="Calibri"/>
              </a:rPr>
              <a:t>  </a:t>
            </a:r>
            <a:r>
              <a:rPr sz="2300" spc="-20" dirty="0">
                <a:latin typeface="Calibri"/>
                <a:cs typeface="Calibri"/>
              </a:rPr>
              <a:t>bill </a:t>
            </a:r>
            <a:r>
              <a:rPr sz="2300" dirty="0">
                <a:latin typeface="Calibri"/>
                <a:cs typeface="Calibri"/>
              </a:rPr>
              <a:t>allows</a:t>
            </a:r>
            <a:r>
              <a:rPr sz="2300" spc="440" dirty="0">
                <a:latin typeface="Calibri"/>
                <a:cs typeface="Calibri"/>
              </a:rPr>
              <a:t> </a:t>
            </a:r>
            <a:r>
              <a:rPr sz="2300" dirty="0">
                <a:latin typeface="Calibri"/>
                <a:cs typeface="Calibri"/>
              </a:rPr>
              <a:t>a</a:t>
            </a:r>
            <a:r>
              <a:rPr sz="2300" spc="440" dirty="0">
                <a:latin typeface="Calibri"/>
                <a:cs typeface="Calibri"/>
              </a:rPr>
              <a:t> </a:t>
            </a:r>
            <a:r>
              <a:rPr sz="2300" dirty="0">
                <a:latin typeface="Calibri"/>
                <a:cs typeface="Calibri"/>
              </a:rPr>
              <a:t>plaintiff</a:t>
            </a:r>
            <a:r>
              <a:rPr sz="2300" spc="440" dirty="0">
                <a:latin typeface="Calibri"/>
                <a:cs typeface="Calibri"/>
              </a:rPr>
              <a:t> </a:t>
            </a:r>
            <a:r>
              <a:rPr sz="2300" dirty="0">
                <a:latin typeface="Calibri"/>
                <a:cs typeface="Calibri"/>
              </a:rPr>
              <a:t>to</a:t>
            </a:r>
            <a:r>
              <a:rPr sz="2300" spc="434" dirty="0">
                <a:latin typeface="Calibri"/>
                <a:cs typeface="Calibri"/>
              </a:rPr>
              <a:t> </a:t>
            </a:r>
            <a:r>
              <a:rPr sz="2300" dirty="0">
                <a:latin typeface="Calibri"/>
                <a:cs typeface="Calibri"/>
              </a:rPr>
              <a:t>recover</a:t>
            </a:r>
            <a:r>
              <a:rPr sz="2300" spc="440" dirty="0">
                <a:latin typeface="Calibri"/>
                <a:cs typeface="Calibri"/>
              </a:rPr>
              <a:t> </a:t>
            </a:r>
            <a:r>
              <a:rPr sz="2300" dirty="0">
                <a:latin typeface="Calibri"/>
                <a:cs typeface="Calibri"/>
              </a:rPr>
              <a:t>the</a:t>
            </a:r>
            <a:r>
              <a:rPr sz="2300" spc="434" dirty="0">
                <a:latin typeface="Calibri"/>
                <a:cs typeface="Calibri"/>
              </a:rPr>
              <a:t> </a:t>
            </a:r>
            <a:r>
              <a:rPr sz="2300" dirty="0">
                <a:latin typeface="Calibri"/>
                <a:cs typeface="Calibri"/>
              </a:rPr>
              <a:t>entire</a:t>
            </a:r>
            <a:r>
              <a:rPr sz="2300" spc="434" dirty="0">
                <a:latin typeface="Calibri"/>
                <a:cs typeface="Calibri"/>
              </a:rPr>
              <a:t> </a:t>
            </a:r>
            <a:r>
              <a:rPr sz="2300" dirty="0">
                <a:latin typeface="Calibri"/>
                <a:cs typeface="Calibri"/>
              </a:rPr>
              <a:t>amount</a:t>
            </a:r>
            <a:r>
              <a:rPr sz="2300" spc="440" dirty="0">
                <a:latin typeface="Calibri"/>
                <a:cs typeface="Calibri"/>
              </a:rPr>
              <a:t> </a:t>
            </a:r>
            <a:r>
              <a:rPr sz="2300" dirty="0">
                <a:latin typeface="Calibri"/>
                <a:cs typeface="Calibri"/>
              </a:rPr>
              <a:t>of</a:t>
            </a:r>
            <a:r>
              <a:rPr sz="2300" spc="440" dirty="0">
                <a:latin typeface="Calibri"/>
                <a:cs typeface="Calibri"/>
              </a:rPr>
              <a:t> </a:t>
            </a:r>
            <a:r>
              <a:rPr sz="2300" spc="-60" dirty="0">
                <a:latin typeface="Calibri"/>
                <a:cs typeface="Calibri"/>
              </a:rPr>
              <a:t>a </a:t>
            </a:r>
            <a:r>
              <a:rPr sz="2300" dirty="0">
                <a:latin typeface="Calibri"/>
                <a:cs typeface="Calibri"/>
              </a:rPr>
              <a:t>benefit,</a:t>
            </a:r>
            <a:r>
              <a:rPr sz="2300" spc="35" dirty="0">
                <a:latin typeface="Calibri"/>
                <a:cs typeface="Calibri"/>
              </a:rPr>
              <a:t> </a:t>
            </a:r>
            <a:r>
              <a:rPr sz="2300" dirty="0">
                <a:latin typeface="Calibri"/>
                <a:cs typeface="Calibri"/>
              </a:rPr>
              <a:t>including</a:t>
            </a:r>
            <a:r>
              <a:rPr sz="2300" spc="50" dirty="0">
                <a:latin typeface="Calibri"/>
                <a:cs typeface="Calibri"/>
              </a:rPr>
              <a:t> </a:t>
            </a:r>
            <a:r>
              <a:rPr sz="2300" dirty="0">
                <a:latin typeface="Calibri"/>
                <a:cs typeface="Calibri"/>
              </a:rPr>
              <a:t>that</a:t>
            </a:r>
            <a:r>
              <a:rPr sz="2300" spc="45" dirty="0">
                <a:latin typeface="Calibri"/>
                <a:cs typeface="Calibri"/>
              </a:rPr>
              <a:t> </a:t>
            </a:r>
            <a:r>
              <a:rPr sz="2300" dirty="0">
                <a:latin typeface="Calibri"/>
                <a:cs typeface="Calibri"/>
              </a:rPr>
              <a:t>paid</a:t>
            </a:r>
            <a:r>
              <a:rPr sz="2300" spc="45" dirty="0">
                <a:latin typeface="Calibri"/>
                <a:cs typeface="Calibri"/>
              </a:rPr>
              <a:t> </a:t>
            </a:r>
            <a:r>
              <a:rPr sz="2300" dirty="0">
                <a:latin typeface="Calibri"/>
                <a:cs typeface="Calibri"/>
              </a:rPr>
              <a:t>by</a:t>
            </a:r>
            <a:r>
              <a:rPr sz="2300" spc="50" dirty="0">
                <a:latin typeface="Calibri"/>
                <a:cs typeface="Calibri"/>
              </a:rPr>
              <a:t> </a:t>
            </a:r>
            <a:r>
              <a:rPr sz="2300" dirty="0">
                <a:latin typeface="Calibri"/>
                <a:cs typeface="Calibri"/>
              </a:rPr>
              <a:t>an</a:t>
            </a:r>
            <a:r>
              <a:rPr sz="2300" spc="45" dirty="0">
                <a:latin typeface="Calibri"/>
                <a:cs typeface="Calibri"/>
              </a:rPr>
              <a:t> </a:t>
            </a:r>
            <a:r>
              <a:rPr sz="2300" dirty="0">
                <a:latin typeface="Calibri"/>
                <a:cs typeface="Calibri"/>
              </a:rPr>
              <a:t>employer</a:t>
            </a:r>
            <a:r>
              <a:rPr sz="2300" spc="40" dirty="0">
                <a:latin typeface="Calibri"/>
                <a:cs typeface="Calibri"/>
              </a:rPr>
              <a:t> </a:t>
            </a:r>
            <a:r>
              <a:rPr sz="2300" dirty="0">
                <a:latin typeface="Calibri"/>
                <a:cs typeface="Calibri"/>
              </a:rPr>
              <a:t>and</a:t>
            </a:r>
            <a:r>
              <a:rPr sz="2300" spc="50" dirty="0">
                <a:latin typeface="Calibri"/>
                <a:cs typeface="Calibri"/>
              </a:rPr>
              <a:t> </a:t>
            </a:r>
            <a:r>
              <a:rPr sz="2300" spc="-10" dirty="0">
                <a:latin typeface="Calibri"/>
                <a:cs typeface="Calibri"/>
              </a:rPr>
              <a:t>allows </a:t>
            </a:r>
            <a:r>
              <a:rPr sz="2300" dirty="0">
                <a:latin typeface="Calibri"/>
                <a:cs typeface="Calibri"/>
              </a:rPr>
              <a:t>recovery</a:t>
            </a:r>
            <a:r>
              <a:rPr sz="2300" spc="229" dirty="0">
                <a:latin typeface="Calibri"/>
                <a:cs typeface="Calibri"/>
              </a:rPr>
              <a:t> </a:t>
            </a:r>
            <a:r>
              <a:rPr sz="2300" dirty="0">
                <a:latin typeface="Calibri"/>
                <a:cs typeface="Calibri"/>
              </a:rPr>
              <a:t>of</a:t>
            </a:r>
            <a:r>
              <a:rPr sz="2300" spc="240" dirty="0">
                <a:latin typeface="Calibri"/>
                <a:cs typeface="Calibri"/>
              </a:rPr>
              <a:t> </a:t>
            </a:r>
            <a:r>
              <a:rPr sz="2300" dirty="0">
                <a:latin typeface="Calibri"/>
                <a:cs typeface="Calibri"/>
              </a:rPr>
              <a:t>damages</a:t>
            </a:r>
            <a:r>
              <a:rPr sz="2300" spc="240" dirty="0">
                <a:latin typeface="Calibri"/>
                <a:cs typeface="Calibri"/>
              </a:rPr>
              <a:t> </a:t>
            </a:r>
            <a:r>
              <a:rPr sz="2300" dirty="0">
                <a:latin typeface="Calibri"/>
                <a:cs typeface="Calibri"/>
              </a:rPr>
              <a:t>so</a:t>
            </a:r>
            <a:r>
              <a:rPr sz="2300" spc="240" dirty="0">
                <a:latin typeface="Calibri"/>
                <a:cs typeface="Calibri"/>
              </a:rPr>
              <a:t> </a:t>
            </a:r>
            <a:r>
              <a:rPr sz="2300" dirty="0">
                <a:latin typeface="Calibri"/>
                <a:cs typeface="Calibri"/>
              </a:rPr>
              <a:t>long</a:t>
            </a:r>
            <a:r>
              <a:rPr sz="2300" spc="235" dirty="0">
                <a:latin typeface="Calibri"/>
                <a:cs typeface="Calibri"/>
              </a:rPr>
              <a:t> </a:t>
            </a:r>
            <a:r>
              <a:rPr sz="2300" dirty="0">
                <a:latin typeface="Calibri"/>
                <a:cs typeface="Calibri"/>
              </a:rPr>
              <a:t>as</a:t>
            </a:r>
            <a:r>
              <a:rPr sz="2300" spc="240" dirty="0">
                <a:latin typeface="Calibri"/>
                <a:cs typeface="Calibri"/>
              </a:rPr>
              <a:t> </a:t>
            </a:r>
            <a:r>
              <a:rPr sz="2300" dirty="0">
                <a:latin typeface="Calibri"/>
                <a:cs typeface="Calibri"/>
              </a:rPr>
              <a:t>plaintiff’s</a:t>
            </a:r>
            <a:r>
              <a:rPr sz="2300" spc="235" dirty="0">
                <a:latin typeface="Calibri"/>
                <a:cs typeface="Calibri"/>
              </a:rPr>
              <a:t> </a:t>
            </a:r>
            <a:r>
              <a:rPr sz="2300" dirty="0">
                <a:latin typeface="Calibri"/>
                <a:cs typeface="Calibri"/>
              </a:rPr>
              <a:t>fault</a:t>
            </a:r>
            <a:r>
              <a:rPr sz="2300" spc="240" dirty="0">
                <a:latin typeface="Calibri"/>
                <a:cs typeface="Calibri"/>
              </a:rPr>
              <a:t> </a:t>
            </a:r>
            <a:r>
              <a:rPr sz="2300" dirty="0">
                <a:latin typeface="Calibri"/>
                <a:cs typeface="Calibri"/>
              </a:rPr>
              <a:t>is</a:t>
            </a:r>
            <a:r>
              <a:rPr sz="2300" spc="245" dirty="0">
                <a:latin typeface="Calibri"/>
                <a:cs typeface="Calibri"/>
              </a:rPr>
              <a:t> </a:t>
            </a:r>
            <a:r>
              <a:rPr sz="2300" spc="-25" dirty="0">
                <a:latin typeface="Calibri"/>
                <a:cs typeface="Calibri"/>
              </a:rPr>
              <a:t>not</a:t>
            </a:r>
            <a:endParaRPr sz="2300" dirty="0">
              <a:latin typeface="Calibri"/>
              <a:cs typeface="Calibri"/>
            </a:endParaRPr>
          </a:p>
        </p:txBody>
      </p:sp>
      <p:sp>
        <p:nvSpPr>
          <p:cNvPr id="19" name="object 19"/>
          <p:cNvSpPr txBox="1"/>
          <p:nvPr/>
        </p:nvSpPr>
        <p:spPr>
          <a:xfrm>
            <a:off x="12908696" y="4997415"/>
            <a:ext cx="6552565" cy="377825"/>
          </a:xfrm>
          <a:prstGeom prst="rect">
            <a:avLst/>
          </a:prstGeom>
        </p:spPr>
        <p:txBody>
          <a:bodyPr vert="horz" wrap="square" lIns="0" tIns="13970" rIns="0" bIns="0" rtlCol="0">
            <a:spAutoFit/>
          </a:bodyPr>
          <a:lstStyle/>
          <a:p>
            <a:pPr marL="12700">
              <a:lnSpc>
                <a:spcPct val="100000"/>
              </a:lnSpc>
              <a:spcBef>
                <a:spcPts val="110"/>
              </a:spcBef>
              <a:tabLst>
                <a:tab pos="1160145" algn="l"/>
                <a:tab pos="1983739" algn="l"/>
                <a:tab pos="2658745" algn="l"/>
                <a:tab pos="4118610" algn="l"/>
                <a:tab pos="4638675" algn="l"/>
                <a:tab pos="5189220" algn="l"/>
              </a:tabLst>
            </a:pPr>
            <a:r>
              <a:rPr sz="2300" spc="-10" dirty="0">
                <a:latin typeface="Calibri"/>
                <a:cs typeface="Calibri"/>
              </a:rPr>
              <a:t>greater</a:t>
            </a:r>
            <a:r>
              <a:rPr sz="2300" dirty="0">
                <a:latin typeface="Calibri"/>
                <a:cs typeface="Calibri"/>
              </a:rPr>
              <a:t>	</a:t>
            </a:r>
            <a:r>
              <a:rPr sz="2300" spc="-20" dirty="0">
                <a:latin typeface="Calibri"/>
                <a:cs typeface="Calibri"/>
              </a:rPr>
              <a:t>than</a:t>
            </a:r>
            <a:r>
              <a:rPr sz="2300" dirty="0">
                <a:latin typeface="Calibri"/>
                <a:cs typeface="Calibri"/>
              </a:rPr>
              <a:t>	</a:t>
            </a:r>
            <a:r>
              <a:rPr sz="2300" spc="-25" dirty="0">
                <a:latin typeface="Calibri"/>
                <a:cs typeface="Calibri"/>
              </a:rPr>
              <a:t>the</a:t>
            </a:r>
            <a:r>
              <a:rPr sz="2300" dirty="0">
                <a:latin typeface="Calibri"/>
                <a:cs typeface="Calibri"/>
              </a:rPr>
              <a:t>	</a:t>
            </a:r>
            <a:r>
              <a:rPr sz="2300" spc="-10" dirty="0">
                <a:latin typeface="Calibri"/>
                <a:cs typeface="Calibri"/>
              </a:rPr>
              <a:t>aggregate</a:t>
            </a:r>
            <a:r>
              <a:rPr sz="2300" dirty="0">
                <a:latin typeface="Calibri"/>
                <a:cs typeface="Calibri"/>
              </a:rPr>
              <a:t>	</a:t>
            </a:r>
            <a:r>
              <a:rPr sz="2300" spc="-25" dirty="0">
                <a:latin typeface="Calibri"/>
                <a:cs typeface="Calibri"/>
              </a:rPr>
              <a:t>of</a:t>
            </a:r>
            <a:r>
              <a:rPr sz="2300" dirty="0">
                <a:latin typeface="Calibri"/>
                <a:cs typeface="Calibri"/>
              </a:rPr>
              <a:t>	</a:t>
            </a:r>
            <a:r>
              <a:rPr sz="2300" spc="-25" dirty="0">
                <a:latin typeface="Calibri"/>
                <a:cs typeface="Calibri"/>
              </a:rPr>
              <a:t>all</a:t>
            </a:r>
            <a:r>
              <a:rPr sz="2300" dirty="0">
                <a:latin typeface="Calibri"/>
                <a:cs typeface="Calibri"/>
              </a:rPr>
              <a:t>	</a:t>
            </a:r>
            <a:r>
              <a:rPr sz="2300" spc="-10" dirty="0">
                <a:latin typeface="Calibri"/>
                <a:cs typeface="Calibri"/>
              </a:rPr>
              <a:t>defendants</a:t>
            </a:r>
            <a:endParaRPr sz="2300" dirty="0">
              <a:latin typeface="Calibri"/>
              <a:cs typeface="Calibri"/>
            </a:endParaRPr>
          </a:p>
        </p:txBody>
      </p:sp>
      <p:sp>
        <p:nvSpPr>
          <p:cNvPr id="20" name="object 20"/>
          <p:cNvSpPr txBox="1"/>
          <p:nvPr/>
        </p:nvSpPr>
        <p:spPr>
          <a:xfrm>
            <a:off x="12908109" y="5349195"/>
            <a:ext cx="6553200" cy="729615"/>
          </a:xfrm>
          <a:prstGeom prst="rect">
            <a:avLst/>
          </a:prstGeom>
        </p:spPr>
        <p:txBody>
          <a:bodyPr vert="horz" wrap="square" lIns="0" tIns="13970" rIns="0" bIns="0" rtlCol="0">
            <a:spAutoFit/>
          </a:bodyPr>
          <a:lstStyle/>
          <a:p>
            <a:pPr marL="12700" marR="5080">
              <a:lnSpc>
                <a:spcPct val="100000"/>
              </a:lnSpc>
              <a:spcBef>
                <a:spcPts val="110"/>
              </a:spcBef>
            </a:pPr>
            <a:r>
              <a:rPr sz="2300" dirty="0">
                <a:latin typeface="Calibri"/>
                <a:cs typeface="Calibri"/>
              </a:rPr>
              <a:t>(defendants</a:t>
            </a:r>
            <a:r>
              <a:rPr sz="2300" spc="160" dirty="0">
                <a:latin typeface="Calibri"/>
                <a:cs typeface="Calibri"/>
              </a:rPr>
              <a:t> </a:t>
            </a:r>
            <a:r>
              <a:rPr sz="2300" dirty="0">
                <a:latin typeface="Calibri"/>
                <a:cs typeface="Calibri"/>
              </a:rPr>
              <a:t>would</a:t>
            </a:r>
            <a:r>
              <a:rPr sz="2300" spc="180" dirty="0">
                <a:latin typeface="Calibri"/>
                <a:cs typeface="Calibri"/>
              </a:rPr>
              <a:t> </a:t>
            </a:r>
            <a:r>
              <a:rPr sz="2300" dirty="0">
                <a:latin typeface="Calibri"/>
                <a:cs typeface="Calibri"/>
              </a:rPr>
              <a:t>also</a:t>
            </a:r>
            <a:r>
              <a:rPr sz="2300" spc="170" dirty="0">
                <a:latin typeface="Calibri"/>
                <a:cs typeface="Calibri"/>
              </a:rPr>
              <a:t> </a:t>
            </a:r>
            <a:r>
              <a:rPr sz="2300" dirty="0">
                <a:latin typeface="Calibri"/>
                <a:cs typeface="Calibri"/>
              </a:rPr>
              <a:t>be</a:t>
            </a:r>
            <a:r>
              <a:rPr sz="2300" spc="175" dirty="0">
                <a:latin typeface="Calibri"/>
                <a:cs typeface="Calibri"/>
              </a:rPr>
              <a:t> </a:t>
            </a:r>
            <a:r>
              <a:rPr sz="2300" dirty="0">
                <a:latin typeface="Calibri"/>
                <a:cs typeface="Calibri"/>
              </a:rPr>
              <a:t>liable</a:t>
            </a:r>
            <a:r>
              <a:rPr sz="2300" spc="165" dirty="0">
                <a:latin typeface="Calibri"/>
                <a:cs typeface="Calibri"/>
              </a:rPr>
              <a:t> </a:t>
            </a:r>
            <a:r>
              <a:rPr sz="2300" dirty="0">
                <a:latin typeface="Calibri"/>
                <a:cs typeface="Calibri"/>
              </a:rPr>
              <a:t>for</a:t>
            </a:r>
            <a:r>
              <a:rPr sz="2300" spc="175" dirty="0">
                <a:latin typeface="Calibri"/>
                <a:cs typeface="Calibri"/>
              </a:rPr>
              <a:t> </a:t>
            </a:r>
            <a:r>
              <a:rPr sz="2300" dirty="0">
                <a:latin typeface="Calibri"/>
                <a:cs typeface="Calibri"/>
              </a:rPr>
              <a:t>the</a:t>
            </a:r>
            <a:r>
              <a:rPr sz="2300" spc="175" dirty="0">
                <a:latin typeface="Calibri"/>
                <a:cs typeface="Calibri"/>
              </a:rPr>
              <a:t> </a:t>
            </a:r>
            <a:r>
              <a:rPr sz="2300" dirty="0">
                <a:latin typeface="Calibri"/>
                <a:cs typeface="Calibri"/>
              </a:rPr>
              <a:t>full</a:t>
            </a:r>
            <a:r>
              <a:rPr sz="2300" spc="165" dirty="0">
                <a:latin typeface="Calibri"/>
                <a:cs typeface="Calibri"/>
              </a:rPr>
              <a:t> </a:t>
            </a:r>
            <a:r>
              <a:rPr sz="2300" dirty="0">
                <a:latin typeface="Calibri"/>
                <a:cs typeface="Calibri"/>
              </a:rPr>
              <a:t>award</a:t>
            </a:r>
            <a:r>
              <a:rPr sz="2300" spc="170" dirty="0">
                <a:latin typeface="Calibri"/>
                <a:cs typeface="Calibri"/>
              </a:rPr>
              <a:t> </a:t>
            </a:r>
            <a:r>
              <a:rPr sz="2300" spc="-25" dirty="0">
                <a:latin typeface="Calibri"/>
                <a:cs typeface="Calibri"/>
              </a:rPr>
              <a:t>to </a:t>
            </a:r>
            <a:r>
              <a:rPr sz="2300" dirty="0">
                <a:latin typeface="Calibri"/>
                <a:cs typeface="Calibri"/>
              </a:rPr>
              <a:t>the</a:t>
            </a:r>
            <a:r>
              <a:rPr sz="2300" spc="-5" dirty="0">
                <a:latin typeface="Calibri"/>
                <a:cs typeface="Calibri"/>
              </a:rPr>
              <a:t> </a:t>
            </a:r>
            <a:r>
              <a:rPr sz="2300" dirty="0">
                <a:latin typeface="Calibri"/>
                <a:cs typeface="Calibri"/>
              </a:rPr>
              <a:t>plaintiff</a:t>
            </a:r>
            <a:r>
              <a:rPr sz="2300" spc="-25" dirty="0">
                <a:latin typeface="Calibri"/>
                <a:cs typeface="Calibri"/>
              </a:rPr>
              <a:t> </a:t>
            </a:r>
            <a:r>
              <a:rPr sz="2300" dirty="0">
                <a:latin typeface="Calibri"/>
                <a:cs typeface="Calibri"/>
              </a:rPr>
              <a:t>if</a:t>
            </a:r>
            <a:r>
              <a:rPr sz="2300" spc="-10" dirty="0">
                <a:latin typeface="Calibri"/>
                <a:cs typeface="Calibri"/>
              </a:rPr>
              <a:t> </a:t>
            </a:r>
            <a:r>
              <a:rPr sz="2300" dirty="0">
                <a:latin typeface="Calibri"/>
                <a:cs typeface="Calibri"/>
              </a:rPr>
              <a:t>they</a:t>
            </a:r>
            <a:r>
              <a:rPr sz="2300" spc="-10" dirty="0">
                <a:latin typeface="Calibri"/>
                <a:cs typeface="Calibri"/>
              </a:rPr>
              <a:t> </a:t>
            </a:r>
            <a:r>
              <a:rPr sz="2300" dirty="0">
                <a:latin typeface="Calibri"/>
                <a:cs typeface="Calibri"/>
              </a:rPr>
              <a:t>are</a:t>
            </a:r>
            <a:r>
              <a:rPr sz="2300" spc="-15" dirty="0">
                <a:latin typeface="Calibri"/>
                <a:cs typeface="Calibri"/>
              </a:rPr>
              <a:t> </a:t>
            </a:r>
            <a:r>
              <a:rPr sz="2300" dirty="0">
                <a:latin typeface="Calibri"/>
                <a:cs typeface="Calibri"/>
              </a:rPr>
              <a:t>found</a:t>
            </a:r>
            <a:r>
              <a:rPr sz="2300" spc="-5" dirty="0">
                <a:latin typeface="Calibri"/>
                <a:cs typeface="Calibri"/>
              </a:rPr>
              <a:t> </a:t>
            </a:r>
            <a:r>
              <a:rPr sz="2300" dirty="0">
                <a:latin typeface="Calibri"/>
                <a:cs typeface="Calibri"/>
              </a:rPr>
              <a:t>50%</a:t>
            </a:r>
            <a:r>
              <a:rPr sz="2300" spc="-5" dirty="0">
                <a:latin typeface="Calibri"/>
                <a:cs typeface="Calibri"/>
              </a:rPr>
              <a:t> </a:t>
            </a:r>
            <a:r>
              <a:rPr sz="2300" dirty="0">
                <a:latin typeface="Calibri"/>
                <a:cs typeface="Calibri"/>
              </a:rPr>
              <a:t>or</a:t>
            </a:r>
            <a:r>
              <a:rPr sz="2300" spc="-5" dirty="0">
                <a:latin typeface="Calibri"/>
                <a:cs typeface="Calibri"/>
              </a:rPr>
              <a:t> </a:t>
            </a:r>
            <a:r>
              <a:rPr sz="2300" dirty="0">
                <a:latin typeface="Calibri"/>
                <a:cs typeface="Calibri"/>
              </a:rPr>
              <a:t>more</a:t>
            </a:r>
            <a:r>
              <a:rPr sz="2300" spc="-20" dirty="0">
                <a:latin typeface="Calibri"/>
                <a:cs typeface="Calibri"/>
              </a:rPr>
              <a:t> </a:t>
            </a:r>
            <a:r>
              <a:rPr sz="2300" dirty="0">
                <a:latin typeface="Calibri"/>
                <a:cs typeface="Calibri"/>
              </a:rPr>
              <a:t>at</a:t>
            </a:r>
            <a:r>
              <a:rPr sz="2300" spc="-10" dirty="0">
                <a:latin typeface="Calibri"/>
                <a:cs typeface="Calibri"/>
              </a:rPr>
              <a:t> fault).</a:t>
            </a:r>
            <a:endParaRPr sz="23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4DF51413842344A8190C692191814B" ma:contentTypeVersion="20" ma:contentTypeDescription="Create a new document." ma:contentTypeScope="" ma:versionID="0365a0b6cd46a9677f3888d28c85658c">
  <xsd:schema xmlns:xsd="http://www.w3.org/2001/XMLSchema" xmlns:xs="http://www.w3.org/2001/XMLSchema" xmlns:p="http://schemas.microsoft.com/office/2006/metadata/properties" xmlns:ns2="2ae8c995-2633-4483-aea2-6a0c61996a5c" xmlns:ns3="be4a20ea-1531-4875-bac1-9d8433a5d619" targetNamespace="http://schemas.microsoft.com/office/2006/metadata/properties" ma:root="true" ma:fieldsID="3522126b9c08d6cebbe6319a9680e0f7" ns2:_="" ns3:_="">
    <xsd:import namespace="2ae8c995-2633-4483-aea2-6a0c61996a5c"/>
    <xsd:import namespace="be4a20ea-1531-4875-bac1-9d8433a5d6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8c995-2633-4483-aea2-6a0c61996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dabcb0a-0c63-4f14-a754-2121c0d304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4a20ea-1531-4875-bac1-9d8433a5d61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3d31be0-154d-49fa-9216-a56a0aacc3bd}" ma:internalName="TaxCatchAll" ma:showField="CatchAllData" ma:web="be4a20ea-1531-4875-bac1-9d8433a5d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C87510-BEBA-4B49-AA13-3E69FADC448C}">
  <ds:schemaRefs>
    <ds:schemaRef ds:uri="http://schemas.microsoft.com/sharepoint/v3/contenttype/forms"/>
  </ds:schemaRefs>
</ds:datastoreItem>
</file>

<file path=customXml/itemProps2.xml><?xml version="1.0" encoding="utf-8"?>
<ds:datastoreItem xmlns:ds="http://schemas.openxmlformats.org/officeDocument/2006/customXml" ds:itemID="{D3E49E7A-BE3F-40B8-A385-FF4D35A9EC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e8c995-2633-4483-aea2-6a0c61996a5c"/>
    <ds:schemaRef ds:uri="be4a20ea-1531-4875-bac1-9d8433a5d6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TotalTime>
  <Words>1630</Words>
  <Application>Microsoft Office PowerPoint</Application>
  <PresentationFormat>Custom</PresentationFormat>
  <Paragraphs>138</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Arial Black</vt:lpstr>
      <vt:lpstr>Calibri</vt:lpstr>
      <vt:lpstr>Segoe UI</vt:lpstr>
      <vt:lpstr>Office Theme</vt:lpstr>
      <vt:lpstr>PowerPoint Presentation</vt:lpstr>
      <vt:lpstr>PowerPoint Presentation</vt:lpstr>
      <vt:lpstr>2023 STATE REFORM ACTIVITY</vt:lpstr>
      <vt:lpstr>Is Public Opinion Always Against Us?</vt:lpstr>
      <vt:lpstr>State Level Review – 2023 WINS*</vt:lpstr>
      <vt:lpstr>State Level Review – 2024 WINS (as of 4/24/2024)</vt:lpstr>
      <vt:lpstr>2024 State Reform Activity (as of 4/24/2024)</vt:lpstr>
      <vt:lpstr>2024 State DEFORM Activity (as of 4/24/2024)</vt:lpstr>
      <vt:lpstr>State Level Review – 2024 DEFORM Activity (as of 4/24 /24)</vt:lpstr>
      <vt:lpstr>Federal Lawsuit Abuse Legislation</vt:lpstr>
      <vt:lpstr>WHAT IS THE REFORM PLAYBOOK? LESSONS LEARNED FROM FLORIDA AND IOWA</vt:lpstr>
      <vt:lpstr>Devil of the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Halie Maxwell</dc:creator>
  <cp:lastModifiedBy>Michelle Jones</cp:lastModifiedBy>
  <cp:revision>5</cp:revision>
  <cp:lastPrinted>2024-04-29T12:28:53Z</cp:lastPrinted>
  <dcterms:created xsi:type="dcterms:W3CDTF">2024-04-04T12:39:00Z</dcterms:created>
  <dcterms:modified xsi:type="dcterms:W3CDTF">2024-05-06T18:40:37Z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2024-04-02T00:00:00Z</vt:filetime>
  </property>
  <property fmtid="{D5CDD505-2E9C-101B-9397-08002B2CF9AE}" pid="3" name="Creator">
    <vt:lpwstr>Acrobat PDFMaker 23 for PowerPoint</vt:lpwstr>
  </property>
  <property fmtid="{D5CDD505-2E9C-101B-9397-08002B2CF9AE}" pid="4" name="LastSaved">
    <vt:filetime>2024-04-04T00:00:00Z</vt:filetime>
  </property>
  <property fmtid="{D5CDD505-2E9C-101B-9397-08002B2CF9AE}" pid="5" name="Producer">
    <vt:lpwstr>Adobe PDF Library 23.3.20</vt:lpwstr>
  </property>
</Properties>
</file>