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26"/>
  </p:notesMasterIdLst>
  <p:sldIdLst>
    <p:sldId id="256" r:id="rId4"/>
    <p:sldId id="257" r:id="rId5"/>
    <p:sldId id="259" r:id="rId6"/>
    <p:sldId id="278" r:id="rId7"/>
    <p:sldId id="261" r:id="rId8"/>
    <p:sldId id="266" r:id="rId9"/>
    <p:sldId id="260" r:id="rId10"/>
    <p:sldId id="262" r:id="rId11"/>
    <p:sldId id="270" r:id="rId12"/>
    <p:sldId id="271" r:id="rId13"/>
    <p:sldId id="272" r:id="rId14"/>
    <p:sldId id="281" r:id="rId15"/>
    <p:sldId id="282" r:id="rId16"/>
    <p:sldId id="273" r:id="rId17"/>
    <p:sldId id="274" r:id="rId18"/>
    <p:sldId id="269" r:id="rId19"/>
    <p:sldId id="275" r:id="rId20"/>
    <p:sldId id="279" r:id="rId21"/>
    <p:sldId id="276" r:id="rId22"/>
    <p:sldId id="280" r:id="rId23"/>
    <p:sldId id="277" r:id="rId24"/>
    <p:sldId id="263" r:id="rId25"/>
  </p:sldIdLst>
  <p:sldSz cx="24384000" cy="13716000"/>
  <p:notesSz cx="7023100" cy="9309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1pPr>
    <a:lvl2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2pPr>
    <a:lvl3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3pPr>
    <a:lvl4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4pPr>
    <a:lvl5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5pPr>
    <a:lvl6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6pPr>
    <a:lvl7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7pPr>
    <a:lvl8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8pPr>
    <a:lvl9pPr marL="0" marR="57148" indent="57148" algn="l" defTabSz="128587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Lucida Grand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Jones" userId="25fc7e40-4d89-4acb-abba-97330c3a1167" providerId="ADAL" clId="{574DF202-0ABD-4363-9CE1-FAEF26DAB2CE}"/>
    <pc:docChg chg="custSel modSld">
      <pc:chgData name="Michelle Jones" userId="25fc7e40-4d89-4acb-abba-97330c3a1167" providerId="ADAL" clId="{574DF202-0ABD-4363-9CE1-FAEF26DAB2CE}" dt="2024-05-06T18:38:43.872" v="9" actId="1076"/>
      <pc:docMkLst>
        <pc:docMk/>
      </pc:docMkLst>
      <pc:sldChg chg="addSp delSp modSp mod">
        <pc:chgData name="Michelle Jones" userId="25fc7e40-4d89-4acb-abba-97330c3a1167" providerId="ADAL" clId="{574DF202-0ABD-4363-9CE1-FAEF26DAB2CE}" dt="2024-05-06T18:38:43.872" v="9" actId="1076"/>
        <pc:sldMkLst>
          <pc:docMk/>
          <pc:sldMk cId="0" sldId="259"/>
        </pc:sldMkLst>
        <pc:spChg chg="add del mod">
          <ac:chgData name="Michelle Jones" userId="25fc7e40-4d89-4acb-abba-97330c3a1167" providerId="ADAL" clId="{574DF202-0ABD-4363-9CE1-FAEF26DAB2CE}" dt="2024-05-06T18:38:29.544" v="2" actId="478"/>
          <ac:spMkLst>
            <pc:docMk/>
            <pc:sldMk cId="0" sldId="259"/>
            <ac:spMk id="4" creationId="{A88FF980-5A6C-9395-5669-D3025C3BB2BB}"/>
          </ac:spMkLst>
        </pc:spChg>
        <pc:spChg chg="add del mod">
          <ac:chgData name="Michelle Jones" userId="25fc7e40-4d89-4acb-abba-97330c3a1167" providerId="ADAL" clId="{574DF202-0ABD-4363-9CE1-FAEF26DAB2CE}" dt="2024-05-06T18:38:33.708" v="5" actId="478"/>
          <ac:spMkLst>
            <pc:docMk/>
            <pc:sldMk cId="0" sldId="259"/>
            <ac:spMk id="6" creationId="{D6FBF307-CB2F-5BF5-CDCC-D14E379EA67B}"/>
          </ac:spMkLst>
        </pc:spChg>
        <pc:spChg chg="del">
          <ac:chgData name="Michelle Jones" userId="25fc7e40-4d89-4acb-abba-97330c3a1167" providerId="ADAL" clId="{574DF202-0ABD-4363-9CE1-FAEF26DAB2CE}" dt="2024-05-06T18:38:36.472" v="7" actId="478"/>
          <ac:spMkLst>
            <pc:docMk/>
            <pc:sldMk cId="0" sldId="259"/>
            <ac:spMk id="7" creationId="{44C1CA97-452C-56FE-6843-B6C10A243094}"/>
          </ac:spMkLst>
        </pc:spChg>
        <pc:spChg chg="del">
          <ac:chgData name="Michelle Jones" userId="25fc7e40-4d89-4acb-abba-97330c3a1167" providerId="ADAL" clId="{574DF202-0ABD-4363-9CE1-FAEF26DAB2CE}" dt="2024-05-06T18:38:31.524" v="4" actId="478"/>
          <ac:spMkLst>
            <pc:docMk/>
            <pc:sldMk cId="0" sldId="259"/>
            <ac:spMk id="8" creationId="{9175436A-5B68-FD10-3ECE-9B7239B38868}"/>
          </ac:spMkLst>
        </pc:spChg>
        <pc:spChg chg="mod">
          <ac:chgData name="Michelle Jones" userId="25fc7e40-4d89-4acb-abba-97330c3a1167" providerId="ADAL" clId="{574DF202-0ABD-4363-9CE1-FAEF26DAB2CE}" dt="2024-05-06T18:38:43.872" v="9" actId="1076"/>
          <ac:spMkLst>
            <pc:docMk/>
            <pc:sldMk cId="0" sldId="259"/>
            <ac:spMk id="63" creationId="{00000000-0000-0000-0000-000000000000}"/>
          </ac:spMkLst>
        </pc:spChg>
        <pc:spChg chg="del">
          <ac:chgData name="Michelle Jones" userId="25fc7e40-4d89-4acb-abba-97330c3a1167" providerId="ADAL" clId="{574DF202-0ABD-4363-9CE1-FAEF26DAB2CE}" dt="2024-05-06T18:38:27.091" v="1" actId="478"/>
          <ac:spMkLst>
            <pc:docMk/>
            <pc:sldMk cId="0" sldId="259"/>
            <ac:spMk id="65" creationId="{00000000-0000-0000-0000-000000000000}"/>
          </ac:spMkLst>
        </pc:spChg>
        <pc:picChg chg="mod">
          <ac:chgData name="Michelle Jones" userId="25fc7e40-4d89-4acb-abba-97330c3a1167" providerId="ADAL" clId="{574DF202-0ABD-4363-9CE1-FAEF26DAB2CE}" dt="2024-05-06T18:38:39.616" v="8" actId="1076"/>
          <ac:picMkLst>
            <pc:docMk/>
            <pc:sldMk cId="0" sldId="259"/>
            <ac:picMk id="2" creationId="{BD5E2E94-0751-CD8B-107D-20F62FD5C407}"/>
          </ac:picMkLst>
        </pc:picChg>
        <pc:picChg chg="del">
          <ac:chgData name="Michelle Jones" userId="25fc7e40-4d89-4acb-abba-97330c3a1167" providerId="ADAL" clId="{574DF202-0ABD-4363-9CE1-FAEF26DAB2CE}" dt="2024-05-06T18:38:25.427" v="0" actId="478"/>
          <ac:picMkLst>
            <pc:docMk/>
            <pc:sldMk cId="0" sldId="259"/>
            <ac:picMk id="12" creationId="{348B04EB-2508-6AC4-A633-BF8DA5DD9DA7}"/>
          </ac:picMkLst>
        </pc:picChg>
        <pc:picChg chg="del">
          <ac:chgData name="Michelle Jones" userId="25fc7e40-4d89-4acb-abba-97330c3a1167" providerId="ADAL" clId="{574DF202-0ABD-4363-9CE1-FAEF26DAB2CE}" dt="2024-05-06T18:38:30.141" v="3" actId="478"/>
          <ac:picMkLst>
            <pc:docMk/>
            <pc:sldMk cId="0" sldId="259"/>
            <ac:picMk id="15" creationId="{A2A56647-CA27-CD34-46EF-927513DDC870}"/>
          </ac:picMkLst>
        </pc:picChg>
        <pc:picChg chg="del">
          <ac:chgData name="Michelle Jones" userId="25fc7e40-4d89-4acb-abba-97330c3a1167" providerId="ADAL" clId="{574DF202-0ABD-4363-9CE1-FAEF26DAB2CE}" dt="2024-05-06T18:38:34.839" v="6" actId="478"/>
          <ac:picMkLst>
            <pc:docMk/>
            <pc:sldMk cId="0" sldId="259"/>
            <ac:picMk id="21" creationId="{56139E1C-2DED-E24B-DF99-D77FC9A5145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21529" latinLnBrk="0">
      <a:defRPr sz="3000">
        <a:latin typeface="+mn-lt"/>
        <a:ea typeface="+mn-ea"/>
        <a:cs typeface="+mn-cs"/>
        <a:sym typeface="Lucida Grande"/>
      </a:defRPr>
    </a:lvl1pPr>
    <a:lvl2pPr indent="228600" defTabSz="821529" latinLnBrk="0">
      <a:defRPr sz="3000">
        <a:latin typeface="+mn-lt"/>
        <a:ea typeface="+mn-ea"/>
        <a:cs typeface="+mn-cs"/>
        <a:sym typeface="Lucida Grande"/>
      </a:defRPr>
    </a:lvl2pPr>
    <a:lvl3pPr indent="457200" defTabSz="821529" latinLnBrk="0">
      <a:defRPr sz="3000">
        <a:latin typeface="+mn-lt"/>
        <a:ea typeface="+mn-ea"/>
        <a:cs typeface="+mn-cs"/>
        <a:sym typeface="Lucida Grande"/>
      </a:defRPr>
    </a:lvl3pPr>
    <a:lvl4pPr indent="685800" defTabSz="821529" latinLnBrk="0">
      <a:defRPr sz="3000">
        <a:latin typeface="+mn-lt"/>
        <a:ea typeface="+mn-ea"/>
        <a:cs typeface="+mn-cs"/>
        <a:sym typeface="Lucida Grande"/>
      </a:defRPr>
    </a:lvl4pPr>
    <a:lvl5pPr indent="914400" defTabSz="821529" latinLnBrk="0">
      <a:defRPr sz="3000">
        <a:latin typeface="+mn-lt"/>
        <a:ea typeface="+mn-ea"/>
        <a:cs typeface="+mn-cs"/>
        <a:sym typeface="Lucida Grande"/>
      </a:defRPr>
    </a:lvl5pPr>
    <a:lvl6pPr indent="1143000" defTabSz="821529" latinLnBrk="0">
      <a:defRPr sz="3000">
        <a:latin typeface="+mn-lt"/>
        <a:ea typeface="+mn-ea"/>
        <a:cs typeface="+mn-cs"/>
        <a:sym typeface="Lucida Grande"/>
      </a:defRPr>
    </a:lvl6pPr>
    <a:lvl7pPr indent="1371600" defTabSz="821529" latinLnBrk="0">
      <a:defRPr sz="3000">
        <a:latin typeface="+mn-lt"/>
        <a:ea typeface="+mn-ea"/>
        <a:cs typeface="+mn-cs"/>
        <a:sym typeface="Lucida Grande"/>
      </a:defRPr>
    </a:lvl7pPr>
    <a:lvl8pPr indent="1600200" defTabSz="821529" latinLnBrk="0">
      <a:defRPr sz="3000">
        <a:latin typeface="+mn-lt"/>
        <a:ea typeface="+mn-ea"/>
        <a:cs typeface="+mn-cs"/>
        <a:sym typeface="Lucida Grande"/>
      </a:defRPr>
    </a:lvl8pPr>
    <a:lvl9pPr indent="1828800" defTabSz="821529" latinLnBrk="0">
      <a:defRPr sz="30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nsportation2 Slide144.jpg" descr="Transportation2 Slide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ransportation2 Slide2144.jpg" descr="Transportation2 Slide2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18722" y="7683371"/>
            <a:ext cx="11452019" cy="5334386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adshot_.jpg"/>
          <p:cNvSpPr>
            <a:spLocks noGrp="1"/>
          </p:cNvSpPr>
          <p:nvPr>
            <p:ph type="pic" sz="quarter" idx="21"/>
          </p:nvPr>
        </p:nvSpPr>
        <p:spPr>
          <a:xfrm>
            <a:off x="2307025" y="3850592"/>
            <a:ext cx="3596804" cy="4290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Name…"/>
          <p:cNvSpPr>
            <a:spLocks noGrp="1"/>
          </p:cNvSpPr>
          <p:nvPr>
            <p:ph type="body" sz="quarter" idx="22"/>
          </p:nvPr>
        </p:nvSpPr>
        <p:spPr>
          <a:xfrm>
            <a:off x="2276664" y="8242232"/>
            <a:ext cx="3657601" cy="233045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50800" tIns="50800" rIns="50800" bIns="50800">
            <a:noAutofit/>
          </a:bodyPr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Name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Title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Company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Email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Phone</a:t>
            </a:r>
          </a:p>
        </p:txBody>
      </p:sp>
      <p:sp>
        <p:nvSpPr>
          <p:cNvPr id="40" name="Headshot_.jpg"/>
          <p:cNvSpPr>
            <a:spLocks noGrp="1"/>
          </p:cNvSpPr>
          <p:nvPr>
            <p:ph type="pic" sz="quarter" idx="23"/>
          </p:nvPr>
        </p:nvSpPr>
        <p:spPr>
          <a:xfrm>
            <a:off x="7689606" y="3850592"/>
            <a:ext cx="3596807" cy="4290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" name="Name…"/>
          <p:cNvSpPr>
            <a:spLocks noGrp="1"/>
          </p:cNvSpPr>
          <p:nvPr>
            <p:ph type="body" sz="quarter" idx="24"/>
          </p:nvPr>
        </p:nvSpPr>
        <p:spPr>
          <a:xfrm>
            <a:off x="7659245" y="8242233"/>
            <a:ext cx="3657601" cy="233045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50800" tIns="50800" rIns="50800" bIns="50800">
            <a:noAutofit/>
          </a:bodyPr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Name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Title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Company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Email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Phone</a:t>
            </a:r>
          </a:p>
        </p:txBody>
      </p:sp>
      <p:sp>
        <p:nvSpPr>
          <p:cNvPr id="42" name="Headshot_.jpg"/>
          <p:cNvSpPr>
            <a:spLocks noGrp="1"/>
          </p:cNvSpPr>
          <p:nvPr>
            <p:ph type="pic" sz="quarter" idx="25"/>
          </p:nvPr>
        </p:nvSpPr>
        <p:spPr>
          <a:xfrm>
            <a:off x="13072185" y="3850592"/>
            <a:ext cx="3596807" cy="4290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Name…"/>
          <p:cNvSpPr>
            <a:spLocks noGrp="1"/>
          </p:cNvSpPr>
          <p:nvPr>
            <p:ph type="body" sz="quarter" idx="26"/>
          </p:nvPr>
        </p:nvSpPr>
        <p:spPr>
          <a:xfrm>
            <a:off x="13041824" y="8242410"/>
            <a:ext cx="3657601" cy="233045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50800" tIns="50800" rIns="50800" bIns="50800">
            <a:noAutofit/>
          </a:bodyPr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Name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Title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Company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Email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Phone</a:t>
            </a:r>
          </a:p>
        </p:txBody>
      </p:sp>
      <p:sp>
        <p:nvSpPr>
          <p:cNvPr id="44" name="Headshot_.jpg"/>
          <p:cNvSpPr>
            <a:spLocks noGrp="1"/>
          </p:cNvSpPr>
          <p:nvPr>
            <p:ph type="pic" sz="quarter" idx="27"/>
          </p:nvPr>
        </p:nvSpPr>
        <p:spPr>
          <a:xfrm>
            <a:off x="18454768" y="3850592"/>
            <a:ext cx="3596807" cy="429004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Name…"/>
          <p:cNvSpPr>
            <a:spLocks noGrp="1"/>
          </p:cNvSpPr>
          <p:nvPr>
            <p:ph type="body" sz="quarter" idx="28"/>
          </p:nvPr>
        </p:nvSpPr>
        <p:spPr>
          <a:xfrm>
            <a:off x="18424407" y="8242349"/>
            <a:ext cx="3657601" cy="2330451"/>
          </a:xfrm>
          <a:prstGeom prst="roundRect">
            <a:avLst>
              <a:gd name="adj" fmla="val 0"/>
            </a:avLst>
          </a:prstGeom>
          <a:solidFill>
            <a:srgbClr val="000000">
              <a:alpha val="0"/>
            </a:srgbClr>
          </a:solidFill>
        </p:spPr>
        <p:txBody>
          <a:bodyPr lIns="50800" tIns="50800" rIns="50800" bIns="50800">
            <a:noAutofit/>
          </a:bodyPr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Name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Title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Company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Email</a:t>
            </a:r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t>Phone</a:t>
            </a:r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2364085" y="783367"/>
            <a:ext cx="19655830" cy="14302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ortation2 Slide3144.jpg" descr="Transportation2 Slide31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112904" y="226756"/>
            <a:ext cx="22279731" cy="2376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3" tIns="71433" rIns="71433" bIns="71433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077535" y="3753737"/>
            <a:ext cx="22279730" cy="744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52781" y="12527758"/>
            <a:ext cx="401629" cy="369881"/>
          </a:xfrm>
          <a:prstGeom prst="rect">
            <a:avLst/>
          </a:prstGeom>
          <a:ln w="12700">
            <a:miter lim="400000"/>
          </a:ln>
        </p:spPr>
        <p:txBody>
          <a:bodyPr wrap="none" lIns="64290" tIns="64290" rIns="64290" bIns="64290" anchor="ctr">
            <a:spAutoFit/>
          </a:bodyPr>
          <a:lstStyle>
            <a:lvl1pPr algn="r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1pPr>
      <a:lvl2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2pPr>
      <a:lvl3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3pPr>
      <a:lvl4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4pPr>
      <a:lvl5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5pPr>
      <a:lvl6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6pPr>
      <a:lvl7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7pPr>
      <a:lvl8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8pPr>
      <a:lvl9pPr marL="0" marR="0" indent="0" algn="l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1" i="0" u="none" strike="noStrike" cap="none" spc="0" baseline="0">
          <a:solidFill>
            <a:srgbClr val="FFFFFF"/>
          </a:solidFill>
          <a:uFill>
            <a:solidFill>
              <a:srgbClr val="FFFFFF"/>
            </a:solidFill>
          </a:uFill>
          <a:latin typeface="+mj-lt"/>
          <a:ea typeface="+mj-ea"/>
          <a:cs typeface="+mj-cs"/>
          <a:sym typeface="Helvetica"/>
        </a:defRPr>
      </a:lvl9pPr>
    </p:titleStyle>
    <p:bodyStyle>
      <a:lvl1pPr marL="711200" marR="0" indent="-482600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1pPr>
      <a:lvl2pPr marL="1397000" marR="0" indent="-635000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2pPr>
      <a:lvl3pPr marL="1841500" marR="0" indent="-635000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3pPr>
      <a:lvl4pPr marL="2286000" marR="0" indent="-635000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4pPr>
      <a:lvl5pPr marL="2667000" marR="0" indent="-635000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5pPr>
      <a:lvl6pPr marL="3131341" marR="0" indent="-1035841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6pPr>
      <a:lvl7pPr marL="3131341" marR="0" indent="-1035841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7pPr>
      <a:lvl8pPr marL="3131341" marR="0" indent="-1035841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8pPr>
      <a:lvl9pPr marL="3131341" marR="0" indent="-1035841" algn="l" defTabSz="1285875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1"/>
        </a:buClr>
        <a:buSzPct val="108000"/>
        <a:buFontTx/>
        <a:buChar char="•"/>
        <a:tabLst/>
        <a:defRPr sz="5800" b="0" i="0" u="none" strike="noStrike" cap="none" spc="0" baseline="0">
          <a:solidFill>
            <a:srgbClr val="000000"/>
          </a:solidFill>
          <a:uFill>
            <a:solidFill>
              <a:srgbClr val="000000"/>
            </a:solidFill>
          </a:uFill>
          <a:latin typeface="Gill Sans"/>
          <a:ea typeface="Gill Sans"/>
          <a:cs typeface="Gill Sans"/>
          <a:sym typeface="Gill Sans"/>
        </a:defRPr>
      </a:lvl9pPr>
    </p:bodyStyle>
    <p:otherStyle>
      <a:lvl1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1pPr>
      <a:lvl2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2pPr>
      <a:lvl3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3pPr>
      <a:lvl4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4pPr>
      <a:lvl5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5pPr>
      <a:lvl6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6pPr>
      <a:lvl7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7pPr>
      <a:lvl8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8pPr>
      <a:lvl9pPr marL="0" marR="57148" indent="57148" algn="r" defTabSz="12858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In-House Client Priorities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860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8800" dirty="0"/>
              <a:t>         (Polling Question – Pick One)</a:t>
            </a:r>
          </a:p>
          <a:p>
            <a:pPr marL="22860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8800" u="sng" dirty="0"/>
              <a:t>Leading factor in law firm evaluation</a:t>
            </a:r>
            <a:r>
              <a:rPr lang="en-US" sz="8800" dirty="0"/>
              <a:t>: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Pricing/Value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Trust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Know my industry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Staffing/DEI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Communication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386228786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Outside Counsel Frustration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860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8800" dirty="0"/>
              <a:t>        (Polling Question – Pick One)</a:t>
            </a:r>
          </a:p>
          <a:p>
            <a:pPr marL="228600" indent="0">
              <a:spcBef>
                <a:spcPts val="600"/>
              </a:spcBef>
              <a:buNone/>
            </a:pPr>
            <a:r>
              <a:rPr lang="en-US" sz="8800" u="sng" dirty="0"/>
              <a:t>Biggest impediment to successful relationship</a:t>
            </a:r>
            <a:r>
              <a:rPr lang="en-US" sz="8800" dirty="0"/>
              <a:t>: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Lack of trust from client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Inside client too involved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Inside client not involved enough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Rates</a:t>
            </a:r>
          </a:p>
          <a:p>
            <a:pPr marL="2133600" lvl="1" indent="-1371600">
              <a:spcBef>
                <a:spcPts val="600"/>
              </a:spcBef>
              <a:buFont typeface="+mj-lt"/>
              <a:buAutoNum type="arabicPeriod"/>
            </a:pPr>
            <a:r>
              <a:rPr lang="en-US" sz="8800" dirty="0"/>
              <a:t>E-Billing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409073594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ALFA LAWYERS FRUSTRATION SURVEY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53A59-21FE-9EE1-3B69-17A430D8F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535" y="3753736"/>
            <a:ext cx="22279730" cy="83966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6600" dirty="0"/>
              <a:t>E-Billing:  Third-party reviewers don’t understand case</a:t>
            </a:r>
          </a:p>
          <a:p>
            <a:r>
              <a:rPr lang="en-US" sz="6600" dirty="0"/>
              <a:t>Frustration with Plaintiff’s bar being taken out on defense counsel:</a:t>
            </a:r>
          </a:p>
          <a:p>
            <a:pPr lvl="1">
              <a:spcAft>
                <a:spcPts val="600"/>
              </a:spcAft>
            </a:pPr>
            <a:r>
              <a:rPr lang="en-US" sz="6600" dirty="0"/>
              <a:t>“Stupid case” – get it done now/cheap/don’t spend money</a:t>
            </a:r>
          </a:p>
          <a:p>
            <a:r>
              <a:rPr lang="en-US" sz="6600" dirty="0"/>
              <a:t>Discovery obstacles:</a:t>
            </a:r>
          </a:p>
          <a:p>
            <a:pPr lvl="1"/>
            <a:r>
              <a:rPr lang="en-US" sz="6600" dirty="0"/>
              <a:t>Response time</a:t>
            </a:r>
          </a:p>
          <a:p>
            <a:pPr lvl="1">
              <a:spcAft>
                <a:spcPts val="600"/>
              </a:spcAft>
            </a:pPr>
            <a:r>
              <a:rPr lang="en-US" sz="6600" dirty="0"/>
              <a:t>Prohibited from talking to internal client</a:t>
            </a:r>
          </a:p>
        </p:txBody>
      </p:sp>
    </p:spTree>
    <p:extLst>
      <p:ext uri="{BB962C8B-B14F-4D97-AF65-F5344CB8AC3E}">
        <p14:creationId xmlns:p14="http://schemas.microsoft.com/office/powerpoint/2010/main" val="243649354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ALFA LAWYERS FRUSTRATION SURVEY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53A59-21FE-9EE1-3B69-17A430D8F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7535" y="3753736"/>
            <a:ext cx="22279730" cy="83966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6600" dirty="0"/>
              <a:t>Settlement authority:  Delay due to decision-maker (busy vacation)</a:t>
            </a:r>
          </a:p>
          <a:p>
            <a:r>
              <a:rPr lang="en-US" sz="6600" dirty="0"/>
              <a:t>Best practices:</a:t>
            </a:r>
          </a:p>
          <a:p>
            <a:pPr lvl="1"/>
            <a:r>
              <a:rPr lang="en-US" sz="6600" dirty="0"/>
              <a:t>Provide checklist regarding what being sent over in claim file/client documents</a:t>
            </a:r>
          </a:p>
          <a:p>
            <a:pPr lvl="1"/>
            <a:r>
              <a:rPr lang="en-US" sz="6600" dirty="0"/>
              <a:t>Driver contact information should be page one</a:t>
            </a:r>
          </a:p>
        </p:txBody>
      </p:sp>
    </p:spTree>
    <p:extLst>
      <p:ext uri="{BB962C8B-B14F-4D97-AF65-F5344CB8AC3E}">
        <p14:creationId xmlns:p14="http://schemas.microsoft.com/office/powerpoint/2010/main" val="1397735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Staffing/DEI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9600" dirty="0"/>
              <a:t>Internal pressures/goals on DEI</a:t>
            </a:r>
          </a:p>
          <a:p>
            <a:pPr>
              <a:spcBef>
                <a:spcPts val="600"/>
              </a:spcBef>
            </a:pPr>
            <a:r>
              <a:rPr lang="en-US" sz="9600" dirty="0"/>
              <a:t>Dedicated partners/associates to the client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57081189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Rates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9600" dirty="0"/>
              <a:t>Hourly rates</a:t>
            </a:r>
          </a:p>
          <a:p>
            <a:pPr>
              <a:spcBef>
                <a:spcPts val="600"/>
              </a:spcBef>
            </a:pPr>
            <a:r>
              <a:rPr lang="en-US" sz="9600" dirty="0"/>
              <a:t>Rate increases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128454874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4" name="A Few Good Men">
            <a:hlinkClick r:id="" action="ppaction://media"/>
            <a:extLst>
              <a:ext uri="{FF2B5EF4-FFF2-40B4-BE49-F238E27FC236}">
                <a16:creationId xmlns:a16="http://schemas.microsoft.com/office/drawing/2014/main" id="{A9B4A3DA-8446-F24B-7D87-D3EF35245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6808" y="3465575"/>
            <a:ext cx="17550384" cy="987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28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Litigation Plan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9600" dirty="0"/>
              <a:t>Early Assessment</a:t>
            </a:r>
          </a:p>
          <a:p>
            <a:pPr>
              <a:spcBef>
                <a:spcPts val="600"/>
              </a:spcBef>
            </a:pPr>
            <a:r>
              <a:rPr lang="en-US" sz="9600" dirty="0"/>
              <a:t>Budget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183696104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Outside Counsel Plan</a:t>
            </a:r>
            <a:endParaRPr sz="8800" dirty="0"/>
          </a:p>
        </p:txBody>
      </p:sp>
      <p:pic>
        <p:nvPicPr>
          <p:cNvPr id="4" name="The Mighty Ducks">
            <a:hlinkClick r:id="" action="ppaction://media"/>
            <a:extLst>
              <a:ext uri="{FF2B5EF4-FFF2-40B4-BE49-F238E27FC236}">
                <a16:creationId xmlns:a16="http://schemas.microsoft.com/office/drawing/2014/main" id="{93C9D059-FFF0-9A18-AF64-C6B81B5B5B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9176" y="3415284"/>
            <a:ext cx="13185648" cy="988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Client Surveys/Feedback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spcBef>
                <a:spcPts val="600"/>
              </a:spcBef>
              <a:buNone/>
            </a:pPr>
            <a:r>
              <a:rPr lang="en-US" sz="8800" dirty="0"/>
              <a:t>(Polling Question – Outside Counsel only)</a:t>
            </a:r>
          </a:p>
          <a:p>
            <a:pPr marL="228600" indent="0">
              <a:buNone/>
            </a:pPr>
            <a:r>
              <a:rPr lang="en-US" sz="8800" dirty="0"/>
              <a:t>  Do you regularly conduct client service</a:t>
            </a:r>
          </a:p>
          <a:p>
            <a:pPr marL="228600" indent="0">
              <a:buNone/>
            </a:pPr>
            <a:r>
              <a:rPr lang="en-US" sz="8800" dirty="0"/>
              <a:t>       surveys/replies/feedback</a:t>
            </a:r>
          </a:p>
          <a:p>
            <a:pPr marL="228600" indent="0" algn="ctr">
              <a:spcBef>
                <a:spcPts val="600"/>
              </a:spcBef>
              <a:buNone/>
            </a:pPr>
            <a:r>
              <a:rPr lang="en-US" sz="8800" dirty="0"/>
              <a:t>Yes     or     No</a:t>
            </a:r>
          </a:p>
          <a:p>
            <a:pPr marL="228600" indent="0">
              <a:spcBef>
                <a:spcPts val="600"/>
              </a:spcBef>
              <a:buNone/>
            </a:pP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16179765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8600" dirty="0"/>
              <a:t>Counsel’s Conundrum:  Cracking the Code of Client Expectations</a:t>
            </a:r>
            <a:endParaRPr sz="860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Client Surveys/Feedback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28600" indent="0">
              <a:spcBef>
                <a:spcPts val="600"/>
              </a:spcBef>
              <a:buNone/>
            </a:pPr>
            <a:r>
              <a:rPr lang="en-US" sz="8800" dirty="0"/>
              <a:t>(Polling Question – In-House Clients Only)</a:t>
            </a:r>
          </a:p>
          <a:p>
            <a:pPr marL="228600" indent="0">
              <a:buNone/>
            </a:pPr>
            <a:r>
              <a:rPr lang="en-US" sz="8800" dirty="0"/>
              <a:t>  Do you like when outside counsel conducts  </a:t>
            </a:r>
          </a:p>
          <a:p>
            <a:pPr marL="228600" indent="0">
              <a:buNone/>
            </a:pPr>
            <a:r>
              <a:rPr lang="en-US" sz="8800" dirty="0"/>
              <a:t>     surveys/replies/feedback</a:t>
            </a:r>
          </a:p>
          <a:p>
            <a:pPr marL="228600" indent="0" algn="ctr">
              <a:spcBef>
                <a:spcPts val="600"/>
              </a:spcBef>
              <a:buNone/>
            </a:pPr>
            <a:r>
              <a:rPr lang="en-US" sz="8800" dirty="0"/>
              <a:t>Yes     or     No</a:t>
            </a:r>
          </a:p>
          <a:p>
            <a:pPr marL="228600" indent="0">
              <a:spcBef>
                <a:spcPts val="600"/>
              </a:spcBef>
              <a:buNone/>
            </a:pP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64015939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Wrap Up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Key Takeaway</a:t>
            </a:r>
          </a:p>
          <a:p>
            <a:pPr marL="2286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24581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6" name="The Good News a Miracle">
            <a:hlinkClick r:id="" action="ppaction://media"/>
            <a:extLst>
              <a:ext uri="{FF2B5EF4-FFF2-40B4-BE49-F238E27FC236}">
                <a16:creationId xmlns:a16="http://schemas.microsoft.com/office/drawing/2014/main" id="{CC1972D8-F6CF-E425-2421-66265C9BD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296" y="3465575"/>
            <a:ext cx="16599408" cy="93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86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Name…"/>
          <p:cNvSpPr>
            <a:spLocks noGrp="1"/>
          </p:cNvSpPr>
          <p:nvPr>
            <p:ph type="body" idx="22"/>
          </p:nvPr>
        </p:nvSpPr>
        <p:spPr>
          <a:xfrm>
            <a:off x="6060801" y="8288729"/>
            <a:ext cx="3657601" cy="2330451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Chris Keim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Managing Partner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Frantz Ward LLP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ckeim@frantzward.com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(216) 515-1629</a:t>
            </a:r>
            <a:endParaRPr dirty="0"/>
          </a:p>
        </p:txBody>
      </p:sp>
      <p:sp>
        <p:nvSpPr>
          <p:cNvPr id="70" name="Double-click to edit"/>
          <p:cNvSpPr txBox="1">
            <a:spLocks noGrp="1"/>
          </p:cNvSpPr>
          <p:nvPr>
            <p:ph type="title"/>
          </p:nvPr>
        </p:nvSpPr>
        <p:spPr>
          <a:xfrm>
            <a:off x="2364085" y="1015920"/>
            <a:ext cx="19655830" cy="143023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Presenters</a:t>
            </a:r>
            <a:endParaRPr dirty="0"/>
          </a:p>
        </p:txBody>
      </p:sp>
      <p:sp>
        <p:nvSpPr>
          <p:cNvPr id="9" name="Name…">
            <a:extLst>
              <a:ext uri="{FF2B5EF4-FFF2-40B4-BE49-F238E27FC236}">
                <a16:creationId xmlns:a16="http://schemas.microsoft.com/office/drawing/2014/main" id="{F7B3F17F-D46C-E44A-525A-ECC4C28E36A5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4986406" y="8267631"/>
            <a:ext cx="4324350" cy="2330451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400" b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Jordan Mayfield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 i="1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Partner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Naman Howell Smith &amp; Lee, PLLC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Mayfield@namanhowell.com</a:t>
            </a:r>
            <a:endParaRPr dirty="0"/>
          </a:p>
          <a:p>
            <a:pPr marL="0" marR="57148" indent="57148" defTabSz="457200">
              <a:lnSpc>
                <a:spcPct val="150000"/>
              </a:lnSpc>
              <a:buClrTx/>
              <a:buSzTx/>
              <a:buNone/>
              <a:defRPr sz="2000">
                <a:uFillTx/>
                <a:latin typeface="+mj-lt"/>
                <a:ea typeface="+mj-ea"/>
                <a:cs typeface="+mj-cs"/>
                <a:sym typeface="Helvetica"/>
              </a:defRPr>
            </a:pPr>
            <a:r>
              <a:rPr lang="en-US" dirty="0"/>
              <a:t>(254) 755-4207</a:t>
            </a:r>
            <a:endParaRPr dirty="0"/>
          </a:p>
        </p:txBody>
      </p:sp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BD5E2E94-0751-CD8B-107D-20F62FD5C4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801" y="3542082"/>
            <a:ext cx="4392168" cy="4395216"/>
          </a:xfrm>
          <a:prstGeom prst="rect">
            <a:avLst/>
          </a:prstGeom>
        </p:spPr>
      </p:pic>
      <p:pic>
        <p:nvPicPr>
          <p:cNvPr id="18" name="Picture 17" descr="A person in a suit and tie&#10;&#10;Description automatically generated">
            <a:extLst>
              <a:ext uri="{FF2B5EF4-FFF2-40B4-BE49-F238E27FC236}">
                <a16:creationId xmlns:a16="http://schemas.microsoft.com/office/drawing/2014/main" id="{F8AFC093-A443-D343-D028-F7D6EAF0D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471" y="3539034"/>
            <a:ext cx="4392052" cy="439826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000" dirty="0"/>
              <a:t>BTI Consulting Group 2024 Survey</a:t>
            </a:r>
            <a:endParaRPr sz="8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D883A-9FDD-5947-E71C-642C1FC38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50" y="3370261"/>
            <a:ext cx="1953938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742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000" dirty="0"/>
              <a:t>BTI Consulting Group 2024 Survey</a:t>
            </a:r>
            <a:endParaRPr sz="80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sz="7200" dirty="0"/>
              <a:t>These new expectations include: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Including clients early in strategy and approach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Being trusted enough to be relied on for cost control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Higher client service standards for their primary law firms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Being easy to work with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Fielding the absolute best team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0099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6270" dirty="0"/>
              <a:t>Association of Corporate Counsel 2024 Survey</a:t>
            </a:r>
            <a:endParaRPr sz="627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</a:pPr>
            <a:r>
              <a:rPr lang="en-US" sz="7200" dirty="0"/>
              <a:t>52%       Ordered to Cut Costs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59%       Their workload increased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58%       Overseeing 3+ business functions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27%       Overseeing 5+ business functions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25%       Plan to cut number of law firms</a:t>
            </a:r>
          </a:p>
          <a:p>
            <a:pPr lvl="1">
              <a:spcBef>
                <a:spcPts val="600"/>
              </a:spcBef>
            </a:pPr>
            <a:r>
              <a:rPr lang="en-US" sz="7200" dirty="0"/>
              <a:t>79%       #1 reason to cut firms: cost-effectiveness</a:t>
            </a:r>
          </a:p>
          <a:p>
            <a:pPr marL="2286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9228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4" name="The Good News a Miracle">
            <a:hlinkClick r:id="" action="ppaction://media"/>
            <a:extLst>
              <a:ext uri="{FF2B5EF4-FFF2-40B4-BE49-F238E27FC236}">
                <a16:creationId xmlns:a16="http://schemas.microsoft.com/office/drawing/2014/main" id="{AF21D1FE-6641-08FD-F131-023704347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2296" y="3465575"/>
            <a:ext cx="16599408" cy="93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dirty="0"/>
              <a:t>Communication = Key</a:t>
            </a:r>
            <a:endParaRPr sz="8800" dirty="0"/>
          </a:p>
        </p:txBody>
      </p:sp>
      <p:sp>
        <p:nvSpPr>
          <p:cNvPr id="6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8800" dirty="0"/>
              <a:t>Learn internal structure</a:t>
            </a:r>
          </a:p>
          <a:p>
            <a:pPr>
              <a:spcBef>
                <a:spcPts val="600"/>
              </a:spcBef>
            </a:pPr>
            <a:r>
              <a:rPr lang="en-US" sz="8800" dirty="0"/>
              <a:t>Communication preference</a:t>
            </a:r>
          </a:p>
          <a:p>
            <a:pPr>
              <a:spcBef>
                <a:spcPts val="600"/>
              </a:spcBef>
            </a:pPr>
            <a:r>
              <a:rPr lang="en-US" sz="8800" dirty="0"/>
              <a:t>Responsiveness</a:t>
            </a:r>
          </a:p>
          <a:p>
            <a:pPr>
              <a:spcBef>
                <a:spcPts val="600"/>
              </a:spcBef>
            </a:pPr>
            <a:r>
              <a:rPr lang="en-US" sz="8800" dirty="0"/>
              <a:t>Key information</a:t>
            </a:r>
            <a:endParaRPr sz="8800" dirty="0"/>
          </a:p>
        </p:txBody>
      </p:sp>
    </p:spTree>
    <p:extLst>
      <p:ext uri="{BB962C8B-B14F-4D97-AF65-F5344CB8AC3E}">
        <p14:creationId xmlns:p14="http://schemas.microsoft.com/office/powerpoint/2010/main" val="34338313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pic>
        <p:nvPicPr>
          <p:cNvPr id="4" name="Cool Hand Luke">
            <a:hlinkClick r:id="" action="ppaction://media"/>
            <a:extLst>
              <a:ext uri="{FF2B5EF4-FFF2-40B4-BE49-F238E27FC236}">
                <a16:creationId xmlns:a16="http://schemas.microsoft.com/office/drawing/2014/main" id="{6252D0EF-6165-71B6-3B25-24AB0A46EF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1360" y="3442274"/>
            <a:ext cx="17861280" cy="1004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45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3" tIns="71433" rIns="71433" bIns="71433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4DF51413842344A8190C692191814B" ma:contentTypeVersion="20" ma:contentTypeDescription="Create a new document." ma:contentTypeScope="" ma:versionID="0365a0b6cd46a9677f3888d28c85658c">
  <xsd:schema xmlns:xsd="http://www.w3.org/2001/XMLSchema" xmlns:xs="http://www.w3.org/2001/XMLSchema" xmlns:p="http://schemas.microsoft.com/office/2006/metadata/properties" xmlns:ns2="2ae8c995-2633-4483-aea2-6a0c61996a5c" xmlns:ns3="be4a20ea-1531-4875-bac1-9d8433a5d619" targetNamespace="http://schemas.microsoft.com/office/2006/metadata/properties" ma:root="true" ma:fieldsID="3522126b9c08d6cebbe6319a9680e0f7" ns2:_="" ns3:_="">
    <xsd:import namespace="2ae8c995-2633-4483-aea2-6a0c61996a5c"/>
    <xsd:import namespace="be4a20ea-1531-4875-bac1-9d8433a5d6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8c995-2633-4483-aea2-6a0c61996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dabcb0a-0c63-4f14-a754-2121c0d30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a20ea-1531-4875-bac1-9d8433a5d61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3d31be0-154d-49fa-9216-a56a0aacc3bd}" ma:internalName="TaxCatchAll" ma:showField="CatchAllData" ma:web="be4a20ea-1531-4875-bac1-9d8433a5d6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0546BF-A92F-4B4C-A780-3883CD2AAE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193B4B-FBAE-49F9-A2E2-6EF9D8EDE9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e8c995-2633-4483-aea2-6a0c61996a5c"/>
    <ds:schemaRef ds:uri="be4a20ea-1531-4875-bac1-9d8433a5d6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395</Words>
  <Application>Microsoft Office PowerPoint</Application>
  <PresentationFormat>Custom</PresentationFormat>
  <Paragraphs>82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Gill Sans</vt:lpstr>
      <vt:lpstr>Helvetica</vt:lpstr>
      <vt:lpstr>Lucida Grande</vt:lpstr>
      <vt:lpstr>White</vt:lpstr>
      <vt:lpstr>PowerPoint Presentation</vt:lpstr>
      <vt:lpstr>Counsel’s Conundrum:  Cracking the Code of Client Expectations</vt:lpstr>
      <vt:lpstr>Presenters</vt:lpstr>
      <vt:lpstr>BTI Consulting Group 2024 Survey</vt:lpstr>
      <vt:lpstr>BTI Consulting Group 2024 Survey</vt:lpstr>
      <vt:lpstr>Association of Corporate Counsel 2024 Survey</vt:lpstr>
      <vt:lpstr>PowerPoint Presentation</vt:lpstr>
      <vt:lpstr>Communication = Key</vt:lpstr>
      <vt:lpstr>PowerPoint Presentation</vt:lpstr>
      <vt:lpstr>In-House Client Priorities</vt:lpstr>
      <vt:lpstr>Outside Counsel Frustration</vt:lpstr>
      <vt:lpstr>ALFA LAWYERS FRUSTRATION SURVEY</vt:lpstr>
      <vt:lpstr>ALFA LAWYERS FRUSTRATION SURVEY</vt:lpstr>
      <vt:lpstr>Staffing/DEI</vt:lpstr>
      <vt:lpstr>Rates</vt:lpstr>
      <vt:lpstr>PowerPoint Presentation</vt:lpstr>
      <vt:lpstr>Litigation Plan</vt:lpstr>
      <vt:lpstr>Outside Counsel Plan</vt:lpstr>
      <vt:lpstr>Client Surveys/Feedback</vt:lpstr>
      <vt:lpstr>Client Surveys/Feedback</vt:lpstr>
      <vt:lpstr>Wrap 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Faidley</dc:creator>
  <cp:lastModifiedBy>Michelle Jones</cp:lastModifiedBy>
  <cp:revision>17</cp:revision>
  <cp:lastPrinted>2024-04-30T20:00:32Z</cp:lastPrinted>
  <dcterms:modified xsi:type="dcterms:W3CDTF">2024-05-06T18:38:50Z</dcterms:modified>
</cp:coreProperties>
</file>